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0" r:id="rId5"/>
  </p:sldMasterIdLst>
  <p:notesMasterIdLst>
    <p:notesMasterId r:id="rId31"/>
  </p:notesMasterIdLst>
  <p:handoutMasterIdLst>
    <p:handoutMasterId r:id="rId32"/>
  </p:handoutMasterIdLst>
  <p:sldIdLst>
    <p:sldId id="258" r:id="rId6"/>
    <p:sldId id="269" r:id="rId7"/>
    <p:sldId id="430" r:id="rId8"/>
    <p:sldId id="1981" r:id="rId9"/>
    <p:sldId id="1983" r:id="rId10"/>
    <p:sldId id="2001" r:id="rId11"/>
    <p:sldId id="2002" r:id="rId12"/>
    <p:sldId id="1989" r:id="rId13"/>
    <p:sldId id="2005" r:id="rId14"/>
    <p:sldId id="1991" r:id="rId15"/>
    <p:sldId id="2006" r:id="rId16"/>
    <p:sldId id="1990" r:id="rId17"/>
    <p:sldId id="283" r:id="rId18"/>
    <p:sldId id="2004" r:id="rId19"/>
    <p:sldId id="1820" r:id="rId20"/>
    <p:sldId id="287" r:id="rId21"/>
    <p:sldId id="1993" r:id="rId22"/>
    <p:sldId id="2008" r:id="rId23"/>
    <p:sldId id="1997" r:id="rId24"/>
    <p:sldId id="2009" r:id="rId25"/>
    <p:sldId id="2010" r:id="rId26"/>
    <p:sldId id="1810" r:id="rId27"/>
    <p:sldId id="1813" r:id="rId28"/>
    <p:sldId id="1819" r:id="rId29"/>
    <p:sldId id="181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FED530"/>
    <a:srgbClr val="29A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4"/>
    <p:restoredTop sz="96327"/>
  </p:normalViewPr>
  <p:slideViewPr>
    <p:cSldViewPr snapToGrid="0">
      <p:cViewPr varScale="1">
        <p:scale>
          <a:sx n="114" d="100"/>
          <a:sy n="114" d="100"/>
        </p:scale>
        <p:origin x="184" y="28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2D03E6-69D3-EC46-8AEA-D177ED48C7E4}" type="datetimeFigureOut">
              <a:rPr lang="en-US" smtClean="0"/>
              <a:t>4/25/24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90CE59-2927-C541-859E-B98601521E3D}" type="slidenum">
              <a:rPr lang="en-US" smtClean="0"/>
              <a:t>‹#›</a:t>
            </a:fld>
            <a:endParaRPr lang="en-US"/>
          </a:p>
        </p:txBody>
      </p:sp>
    </p:spTree>
    <p:extLst>
      <p:ext uri="{BB962C8B-B14F-4D97-AF65-F5344CB8AC3E}">
        <p14:creationId xmlns:p14="http://schemas.microsoft.com/office/powerpoint/2010/main" val="1755020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B94AB-FD4A-CA45-AA08-2D28A9BC8D45}" type="datetimeFigureOut">
              <a:rPr lang="en-US" smtClean="0"/>
              <a:t>4/25/24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0D7A5-7444-B84D-8EF6-4302FB18FD56}" type="slidenum">
              <a:rPr lang="en-US" smtClean="0"/>
              <a:t>‹#›</a:t>
            </a:fld>
            <a:endParaRPr lang="en-US"/>
          </a:p>
        </p:txBody>
      </p:sp>
    </p:spTree>
    <p:extLst>
      <p:ext uri="{BB962C8B-B14F-4D97-AF65-F5344CB8AC3E}">
        <p14:creationId xmlns:p14="http://schemas.microsoft.com/office/powerpoint/2010/main" val="827671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6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22E0D7A5-7444-B84D-8EF6-4302FB18FD56}" type="slidenum">
              <a:rPr lang="en-US" smtClean="0"/>
              <a:t>1</a:t>
            </a:fld>
            <a:endParaRPr lang="en-US"/>
          </a:p>
        </p:txBody>
      </p:sp>
    </p:spTree>
    <p:extLst>
      <p:ext uri="{BB962C8B-B14F-4D97-AF65-F5344CB8AC3E}">
        <p14:creationId xmlns:p14="http://schemas.microsoft.com/office/powerpoint/2010/main" val="77366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C817D8-DAD2-41FC-9EC7-DFCDEAFF8439}" type="slidenum">
              <a:rPr lang="en-US" smtClean="0"/>
              <a:t>13</a:t>
            </a:fld>
            <a:endParaRPr lang="en-US" dirty="0"/>
          </a:p>
        </p:txBody>
      </p:sp>
    </p:spTree>
    <p:extLst>
      <p:ext uri="{BB962C8B-B14F-4D97-AF65-F5344CB8AC3E}">
        <p14:creationId xmlns:p14="http://schemas.microsoft.com/office/powerpoint/2010/main" val="272284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C817D8-DAD2-41FC-9EC7-DFCDEAFF8439}" type="slidenum">
              <a:rPr lang="en-US" smtClean="0"/>
              <a:t>14</a:t>
            </a:fld>
            <a:endParaRPr lang="en-US" dirty="0"/>
          </a:p>
        </p:txBody>
      </p:sp>
    </p:spTree>
    <p:extLst>
      <p:ext uri="{BB962C8B-B14F-4D97-AF65-F5344CB8AC3E}">
        <p14:creationId xmlns:p14="http://schemas.microsoft.com/office/powerpoint/2010/main" val="152708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E0D7A5-7444-B84D-8EF6-4302FB18FD56}" type="slidenum">
              <a:rPr lang="en-US" smtClean="0"/>
              <a:t>15</a:t>
            </a:fld>
            <a:endParaRPr lang="en-US"/>
          </a:p>
        </p:txBody>
      </p:sp>
    </p:spTree>
    <p:extLst>
      <p:ext uri="{BB962C8B-B14F-4D97-AF65-F5344CB8AC3E}">
        <p14:creationId xmlns:p14="http://schemas.microsoft.com/office/powerpoint/2010/main" val="2955417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C817D8-DAD2-41FC-9EC7-DFCDEAFF8439}" type="slidenum">
              <a:rPr lang="en-US" smtClean="0"/>
              <a:t>16</a:t>
            </a:fld>
            <a:endParaRPr lang="en-US" dirty="0"/>
          </a:p>
        </p:txBody>
      </p:sp>
    </p:spTree>
    <p:extLst>
      <p:ext uri="{BB962C8B-B14F-4D97-AF65-F5344CB8AC3E}">
        <p14:creationId xmlns:p14="http://schemas.microsoft.com/office/powerpoint/2010/main" val="3494847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E0D7A5-7444-B84D-8EF6-4302FB18FD56}" type="slidenum">
              <a:rPr lang="en-US" smtClean="0"/>
              <a:t>22</a:t>
            </a:fld>
            <a:endParaRPr lang="en-US"/>
          </a:p>
        </p:txBody>
      </p:sp>
    </p:spTree>
    <p:extLst>
      <p:ext uri="{BB962C8B-B14F-4D97-AF65-F5344CB8AC3E}">
        <p14:creationId xmlns:p14="http://schemas.microsoft.com/office/powerpoint/2010/main" val="166532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Calibri" panose="020F0502020204030204" pitchFamily="34" charset="0"/>
                <a:cs typeface="Calibri" panose="020F0502020204030204" pitchFamily="34" charset="0"/>
              </a:rPr>
              <a:t>Models and simulations require relatively little expense, but they are unable to explore much beyond the normal variation of events that have been conceived in the model. </a:t>
            </a:r>
            <a:endParaRPr lang="en-US" dirty="0">
              <a:solidFill>
                <a:schemeClr val="tx1">
                  <a:lumMod val="50000"/>
                </a:schemeClr>
              </a:solidFill>
            </a:endParaRPr>
          </a:p>
          <a:p>
            <a:pPr marL="285750" indent="-285750">
              <a:buFont typeface="Arial" panose="020B0604020202020204" pitchFamily="34" charset="0"/>
              <a:buChar char="•"/>
            </a:pPr>
            <a:r>
              <a:rPr lang="en-US" dirty="0">
                <a:solidFill>
                  <a:schemeClr val="tx1">
                    <a:lumMod val="50000"/>
                  </a:schemeClr>
                </a:solidFill>
              </a:rPr>
              <a:t>To date, there is little beyond real events that reveal fundamental surprise. </a:t>
            </a:r>
          </a:p>
          <a:p>
            <a:pPr marL="285750" indent="-285750">
              <a:buFont typeface="Arial" panose="020B0604020202020204" pitchFamily="34" charset="0"/>
              <a:buChar char="•"/>
            </a:pPr>
            <a:r>
              <a:rPr lang="en-US" dirty="0">
                <a:solidFill>
                  <a:schemeClr val="tx1">
                    <a:lumMod val="50000"/>
                  </a:schemeClr>
                </a:solidFill>
              </a:rPr>
              <a:t>Games and exercises involving human participants have the potential to train for  situational surprise. </a:t>
            </a:r>
          </a:p>
          <a:p>
            <a:pPr marL="285750" indent="-285750">
              <a:buFont typeface="Arial" panose="020B0604020202020204" pitchFamily="34" charset="0"/>
              <a:buChar char="•"/>
            </a:pPr>
            <a:endParaRPr lang="en-US" dirty="0">
              <a:solidFill>
                <a:schemeClr val="tx1">
                  <a:lumMod val="50000"/>
                </a:schemeClr>
              </a:solidFill>
            </a:endParaRPr>
          </a:p>
          <a:p>
            <a:r>
              <a:rPr lang="en-US" sz="1200" dirty="0"/>
              <a:t>The current literature on surprise is fragmented.</a:t>
            </a:r>
          </a:p>
          <a:p>
            <a:endParaRPr lang="en-US" sz="1200" dirty="0"/>
          </a:p>
          <a:p>
            <a:r>
              <a:rPr lang="en-US" sz="1200" dirty="0"/>
              <a:t>There is a need for </a:t>
            </a:r>
            <a:r>
              <a:rPr lang="en-US" sz="1200" b="1" i="1" dirty="0"/>
              <a:t>a more comprehensive taxonomy of misconceptions that make one vulnerable to surprise</a:t>
            </a:r>
            <a:r>
              <a:rPr lang="en-US" sz="1200" dirty="0"/>
              <a:t>, if only so that we can better guard against it.</a:t>
            </a:r>
            <a:endParaRPr lang="en-US" dirty="0">
              <a:solidFill>
                <a:schemeClr val="tx1">
                  <a:lumMod val="50000"/>
                </a:schemeClr>
              </a:solidFill>
            </a:endParaRPr>
          </a:p>
          <a:p>
            <a:endParaRPr lang="en-US" dirty="0"/>
          </a:p>
        </p:txBody>
      </p:sp>
      <p:sp>
        <p:nvSpPr>
          <p:cNvPr id="4" name="Slide Number Placeholder 3"/>
          <p:cNvSpPr>
            <a:spLocks noGrp="1"/>
          </p:cNvSpPr>
          <p:nvPr>
            <p:ph type="sldNum" sz="quarter" idx="5"/>
          </p:nvPr>
        </p:nvSpPr>
        <p:spPr/>
        <p:txBody>
          <a:bodyPr/>
          <a:lstStyle/>
          <a:p>
            <a:fld id="{22E0D7A5-7444-B84D-8EF6-4302FB18FD56}" type="slidenum">
              <a:rPr lang="en-US" smtClean="0"/>
              <a:t>23</a:t>
            </a:fld>
            <a:endParaRPr lang="en-US"/>
          </a:p>
        </p:txBody>
      </p:sp>
    </p:spTree>
    <p:extLst>
      <p:ext uri="{BB962C8B-B14F-4D97-AF65-F5344CB8AC3E}">
        <p14:creationId xmlns:p14="http://schemas.microsoft.com/office/powerpoint/2010/main" val="408901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p:spPr>
        <p:txBody>
          <a:bodyPr/>
          <a:lstStyle/>
          <a:p>
            <a:pPr eaLnBrk="1" hangingPunct="1"/>
            <a:endParaRPr lang="en-US" i="0" dirty="0"/>
          </a:p>
        </p:txBody>
      </p:sp>
    </p:spTree>
    <p:extLst>
      <p:ext uri="{BB962C8B-B14F-4D97-AF65-F5344CB8AC3E}">
        <p14:creationId xmlns:p14="http://schemas.microsoft.com/office/powerpoint/2010/main" val="2376450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431800" y="693738"/>
            <a:ext cx="6148388" cy="3459162"/>
          </a:xfrm>
          <a:prstGeom prst="rect">
            <a:avLst/>
          </a:prstGeom>
          <a:noFill/>
          <a:ln w="12700">
            <a:solidFill>
              <a:srgbClr val="000000"/>
            </a:solidFill>
            <a:miter lim="800000"/>
            <a:headEnd/>
            <a:tailEnd/>
          </a:ln>
        </p:spPr>
      </p:sp>
      <p:sp>
        <p:nvSpPr>
          <p:cNvPr id="39939"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a:spcBef>
                <a:spcPts val="1080"/>
              </a:spcBef>
            </a:pPr>
            <a:r>
              <a:rPr lang="en-US" sz="1800" dirty="0"/>
              <a:t>The performance of every infrastructure system is limited by </a:t>
            </a:r>
            <a:r>
              <a:rPr lang="en-US" sz="1800" b="1" i="1" dirty="0"/>
              <a:t>interactions within and across its technological and organizational systems</a:t>
            </a:r>
            <a:r>
              <a:rPr lang="en-US" sz="1800" dirty="0"/>
              <a:t> that dictate its </a:t>
            </a:r>
            <a:r>
              <a:rPr lang="en-US" sz="1800" b="1" i="1" dirty="0"/>
              <a:t>operational boundary (design envelope)</a:t>
            </a:r>
          </a:p>
          <a:p>
            <a:pPr lvl="1">
              <a:buFont typeface="Arial" panose="020B0604020202020204" pitchFamily="34" charset="0"/>
              <a:buChar char="•"/>
            </a:pPr>
            <a:r>
              <a:rPr lang="en-US" sz="1800" dirty="0"/>
              <a:t>The actual performance of the system will turn out differently than the specified design</a:t>
            </a:r>
          </a:p>
          <a:p>
            <a:pPr lvl="2">
              <a:buFont typeface="Arial" panose="020B0604020202020204" pitchFamily="34" charset="0"/>
              <a:buChar char="•"/>
            </a:pPr>
            <a:r>
              <a:rPr lang="en-US" sz="1600" dirty="0"/>
              <a:t>“work as performed” versus “work as imagined”</a:t>
            </a:r>
          </a:p>
          <a:p>
            <a:pPr lvl="1">
              <a:buFont typeface="Arial" panose="020B0604020202020204" pitchFamily="34" charset="0"/>
              <a:buChar char="•"/>
            </a:pPr>
            <a:r>
              <a:rPr lang="en-US" sz="1800" dirty="0"/>
              <a:t>The specified design and operating plan will become </a:t>
            </a:r>
            <a:r>
              <a:rPr lang="en-US" sz="1800" b="1" i="1" dirty="0"/>
              <a:t>stale</a:t>
            </a:r>
            <a:r>
              <a:rPr lang="en-US" sz="1800" dirty="0"/>
              <a:t> over time</a:t>
            </a:r>
          </a:p>
          <a:p>
            <a:pPr lvl="2">
              <a:buFont typeface="Arial" panose="020B0604020202020204" pitchFamily="34" charset="0"/>
              <a:buChar char="•"/>
            </a:pPr>
            <a:r>
              <a:rPr lang="en-US" sz="1600" dirty="0"/>
              <a:t>our understanding of our systems will become inaccurate</a:t>
            </a:r>
            <a:endParaRPr lang="en-US" dirty="0"/>
          </a:p>
          <a:p>
            <a:pPr eaLnBrk="1" hangingPunct="1"/>
            <a:endParaRPr lang="en-US" dirty="0"/>
          </a:p>
        </p:txBody>
      </p:sp>
    </p:spTree>
    <p:extLst>
      <p:ext uri="{BB962C8B-B14F-4D97-AF65-F5344CB8AC3E}">
        <p14:creationId xmlns:p14="http://schemas.microsoft.com/office/powerpoint/2010/main" val="2399063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E0D7A5-7444-B84D-8EF6-4302FB18FD56}" type="slidenum">
              <a:rPr lang="en-US" smtClean="0"/>
              <a:t>4</a:t>
            </a:fld>
            <a:endParaRPr lang="en-US"/>
          </a:p>
        </p:txBody>
      </p:sp>
    </p:spTree>
    <p:extLst>
      <p:ext uri="{BB962C8B-B14F-4D97-AF65-F5344CB8AC3E}">
        <p14:creationId xmlns:p14="http://schemas.microsoft.com/office/powerpoint/2010/main" val="907461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431800" y="693738"/>
            <a:ext cx="6148388" cy="3459162"/>
          </a:xfrm>
          <a:prstGeom prst="rect">
            <a:avLst/>
          </a:prstGeom>
          <a:noFill/>
          <a:ln w="12700">
            <a:solidFill>
              <a:srgbClr val="000000"/>
            </a:solidFill>
            <a:miter lim="800000"/>
            <a:headEnd/>
            <a:tailEnd/>
          </a:ln>
        </p:spPr>
      </p:sp>
      <p:sp>
        <p:nvSpPr>
          <p:cNvPr id="39939"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a:spcBef>
                <a:spcPts val="1080"/>
              </a:spcBef>
            </a:pPr>
            <a:r>
              <a:rPr lang="en-US" sz="1800" dirty="0"/>
              <a:t>The performance of every infrastructure system is limited by </a:t>
            </a:r>
            <a:r>
              <a:rPr lang="en-US" sz="1800" b="1" i="1" dirty="0"/>
              <a:t>interactions within and across its technological and organizational systems</a:t>
            </a:r>
            <a:r>
              <a:rPr lang="en-US" sz="1800" dirty="0"/>
              <a:t> that dictate its </a:t>
            </a:r>
            <a:r>
              <a:rPr lang="en-US" sz="1800" b="1" i="1" dirty="0"/>
              <a:t>operational boundary (design envelope)</a:t>
            </a:r>
          </a:p>
          <a:p>
            <a:pPr lvl="1">
              <a:buFont typeface="Arial" panose="020B0604020202020204" pitchFamily="34" charset="0"/>
              <a:buChar char="•"/>
            </a:pPr>
            <a:r>
              <a:rPr lang="en-US" sz="1800" dirty="0"/>
              <a:t>The actual performance of the system will turn out differently than the specified design</a:t>
            </a:r>
          </a:p>
          <a:p>
            <a:pPr lvl="2">
              <a:buFont typeface="Arial" panose="020B0604020202020204" pitchFamily="34" charset="0"/>
              <a:buChar char="•"/>
            </a:pPr>
            <a:r>
              <a:rPr lang="en-US" sz="1600" dirty="0"/>
              <a:t>“work as performed” versus “work as imagined”</a:t>
            </a:r>
          </a:p>
          <a:p>
            <a:pPr lvl="1">
              <a:buFont typeface="Arial" panose="020B0604020202020204" pitchFamily="34" charset="0"/>
              <a:buChar char="•"/>
            </a:pPr>
            <a:r>
              <a:rPr lang="en-US" sz="1800" dirty="0"/>
              <a:t>The specified design and operating plan will become </a:t>
            </a:r>
            <a:r>
              <a:rPr lang="en-US" sz="1800" b="1" i="1" dirty="0"/>
              <a:t>stale</a:t>
            </a:r>
            <a:r>
              <a:rPr lang="en-US" sz="1800" dirty="0"/>
              <a:t> over time</a:t>
            </a:r>
          </a:p>
          <a:p>
            <a:pPr lvl="2">
              <a:buFont typeface="Arial" panose="020B0604020202020204" pitchFamily="34" charset="0"/>
              <a:buChar char="•"/>
            </a:pPr>
            <a:r>
              <a:rPr lang="en-US" sz="1600" dirty="0"/>
              <a:t>our understanding of our systems will become inaccurate</a:t>
            </a:r>
            <a:endParaRPr lang="en-US" dirty="0"/>
          </a:p>
          <a:p>
            <a:pPr eaLnBrk="1" hangingPunct="1"/>
            <a:endParaRPr lang="en-US" dirty="0"/>
          </a:p>
        </p:txBody>
      </p:sp>
    </p:spTree>
    <p:extLst>
      <p:ext uri="{BB962C8B-B14F-4D97-AF65-F5344CB8AC3E}">
        <p14:creationId xmlns:p14="http://schemas.microsoft.com/office/powerpoint/2010/main" val="4220553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431800" y="693738"/>
            <a:ext cx="6148388" cy="3459162"/>
          </a:xfrm>
          <a:prstGeom prst="rect">
            <a:avLst/>
          </a:prstGeom>
          <a:noFill/>
          <a:ln w="12700">
            <a:solidFill>
              <a:srgbClr val="000000"/>
            </a:solidFill>
            <a:miter lim="800000"/>
            <a:headEnd/>
            <a:tailEnd/>
          </a:ln>
        </p:spPr>
      </p:sp>
      <p:sp>
        <p:nvSpPr>
          <p:cNvPr id="39939"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a:spcBef>
                <a:spcPts val="1080"/>
              </a:spcBef>
            </a:pPr>
            <a:r>
              <a:rPr lang="en-US" sz="1800" dirty="0"/>
              <a:t>The performance of every infrastructure system is limited by </a:t>
            </a:r>
            <a:r>
              <a:rPr lang="en-US" sz="1800" b="1" i="1" dirty="0"/>
              <a:t>interactions within and across its technological and organizational systems</a:t>
            </a:r>
            <a:r>
              <a:rPr lang="en-US" sz="1800" dirty="0"/>
              <a:t> that dictate its </a:t>
            </a:r>
            <a:r>
              <a:rPr lang="en-US" sz="1800" b="1" i="1" dirty="0"/>
              <a:t>operational boundary (design envelope)</a:t>
            </a:r>
          </a:p>
          <a:p>
            <a:pPr lvl="1">
              <a:buFont typeface="Arial" panose="020B0604020202020204" pitchFamily="34" charset="0"/>
              <a:buChar char="•"/>
            </a:pPr>
            <a:r>
              <a:rPr lang="en-US" sz="1800" dirty="0"/>
              <a:t>The actual performance of the system will turn out differently than the specified design</a:t>
            </a:r>
          </a:p>
          <a:p>
            <a:pPr lvl="2">
              <a:buFont typeface="Arial" panose="020B0604020202020204" pitchFamily="34" charset="0"/>
              <a:buChar char="•"/>
            </a:pPr>
            <a:r>
              <a:rPr lang="en-US" sz="1600" dirty="0"/>
              <a:t>“work as performed” versus “work as imagined”</a:t>
            </a:r>
          </a:p>
          <a:p>
            <a:pPr lvl="1">
              <a:buFont typeface="Arial" panose="020B0604020202020204" pitchFamily="34" charset="0"/>
              <a:buChar char="•"/>
            </a:pPr>
            <a:r>
              <a:rPr lang="en-US" sz="1800" dirty="0"/>
              <a:t>The specified design and operating plan will become </a:t>
            </a:r>
            <a:r>
              <a:rPr lang="en-US" sz="1800" b="1" i="1" dirty="0"/>
              <a:t>stale</a:t>
            </a:r>
            <a:r>
              <a:rPr lang="en-US" sz="1800" dirty="0"/>
              <a:t> over time</a:t>
            </a:r>
          </a:p>
          <a:p>
            <a:pPr lvl="2">
              <a:buFont typeface="Arial" panose="020B0604020202020204" pitchFamily="34" charset="0"/>
              <a:buChar char="•"/>
            </a:pPr>
            <a:r>
              <a:rPr lang="en-US" sz="1600" dirty="0"/>
              <a:t>our understanding of our systems will become inaccurate</a:t>
            </a:r>
            <a:endParaRPr lang="en-US" dirty="0"/>
          </a:p>
          <a:p>
            <a:pPr eaLnBrk="1" hangingPunct="1"/>
            <a:endParaRPr lang="en-US" dirty="0"/>
          </a:p>
        </p:txBody>
      </p:sp>
    </p:spTree>
    <p:extLst>
      <p:ext uri="{BB962C8B-B14F-4D97-AF65-F5344CB8AC3E}">
        <p14:creationId xmlns:p14="http://schemas.microsoft.com/office/powerpoint/2010/main" val="1527393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431800" y="693738"/>
            <a:ext cx="6148388" cy="3459162"/>
          </a:xfrm>
          <a:prstGeom prst="rect">
            <a:avLst/>
          </a:prstGeom>
          <a:noFill/>
          <a:ln w="12700">
            <a:solidFill>
              <a:srgbClr val="000000"/>
            </a:solidFill>
            <a:miter lim="800000"/>
            <a:headEnd/>
            <a:tailEnd/>
          </a:ln>
        </p:spPr>
      </p:sp>
      <p:sp>
        <p:nvSpPr>
          <p:cNvPr id="39939"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eaLnBrk="1" hangingPunct="1"/>
            <a:r>
              <a:rPr lang="en-US" dirty="0"/>
              <a:t>The Technical Background section is where you answer the second question: </a:t>
            </a:r>
            <a:r>
              <a:rPr lang="en-US" b="1" dirty="0"/>
              <a:t>“What is the scientific basis of your proposed work?”</a:t>
            </a:r>
            <a:r>
              <a:rPr lang="en-US" dirty="0"/>
              <a:t>  Some of the TRB members may have no background in the work that you are proposing.  This section serves two purposes.  The first purpose is to provide the TRB with a primer on the science behind your project.  This is generally at the </a:t>
            </a:r>
            <a:r>
              <a:rPr lang="en-US" i="1" dirty="0"/>
              <a:t>Scientific American</a:t>
            </a:r>
            <a:r>
              <a:rPr lang="en-US" dirty="0"/>
              <a:t> level of technical detail.  Results from previous research that indicate potential for the proposed work should be included in this section. </a:t>
            </a:r>
          </a:p>
          <a:p>
            <a:pPr eaLnBrk="1" hangingPunct="1"/>
            <a:r>
              <a:rPr lang="en-US" dirty="0"/>
              <a:t>The second purpose is to assure the TRB that you are familiar with the science.  Graphics such as pictures, cartoons, schematics, and graphs are strongly recommended to aid in the TRB’s understanding of your project.  This is </a:t>
            </a:r>
            <a:r>
              <a:rPr lang="en-US" b="1" u="sng" dirty="0"/>
              <a:t>not</a:t>
            </a:r>
            <a:r>
              <a:rPr lang="en-US" dirty="0"/>
              <a:t> the place to give a 30-minute tutorial on the science or your past work.</a:t>
            </a:r>
            <a:endParaRPr lang="en-US" u="sng" dirty="0"/>
          </a:p>
          <a:p>
            <a:pPr eaLnBrk="1" hangingPunct="1"/>
            <a:r>
              <a:rPr lang="en-US" u="sng" dirty="0"/>
              <a:t>Number of Slides:</a:t>
            </a:r>
            <a:r>
              <a:rPr lang="en-US" dirty="0"/>
              <a:t> 4-8</a:t>
            </a:r>
            <a:endParaRPr lang="en-US" u="sng" dirty="0"/>
          </a:p>
          <a:p>
            <a:pPr eaLnBrk="1" hangingPunct="1"/>
            <a:r>
              <a:rPr lang="en-US" u="sng" dirty="0"/>
              <a:t>Time:</a:t>
            </a:r>
            <a:r>
              <a:rPr lang="en-US" dirty="0"/>
              <a:t>  6-8 minutes</a:t>
            </a:r>
          </a:p>
          <a:p>
            <a:pPr eaLnBrk="1" hangingPunct="1"/>
            <a:endParaRPr lang="en-US" dirty="0"/>
          </a:p>
        </p:txBody>
      </p:sp>
    </p:spTree>
    <p:extLst>
      <p:ext uri="{BB962C8B-B14F-4D97-AF65-F5344CB8AC3E}">
        <p14:creationId xmlns:p14="http://schemas.microsoft.com/office/powerpoint/2010/main" val="309845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431800" y="693738"/>
            <a:ext cx="6148388" cy="3459162"/>
          </a:xfrm>
          <a:prstGeom prst="rect">
            <a:avLst/>
          </a:prstGeom>
          <a:noFill/>
          <a:ln w="12700">
            <a:solidFill>
              <a:srgbClr val="000000"/>
            </a:solidFill>
            <a:miter lim="800000"/>
            <a:headEnd/>
            <a:tailEnd/>
          </a:ln>
        </p:spPr>
      </p:sp>
      <p:sp>
        <p:nvSpPr>
          <p:cNvPr id="39939"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eaLnBrk="1" hangingPunct="1"/>
            <a:r>
              <a:rPr lang="en-US" dirty="0"/>
              <a:t>The Technical Background section is where you answer the second question: </a:t>
            </a:r>
            <a:r>
              <a:rPr lang="en-US" b="1" dirty="0"/>
              <a:t>“What is the scientific basis of your proposed work?”</a:t>
            </a:r>
            <a:r>
              <a:rPr lang="en-US" dirty="0"/>
              <a:t>  Some of the TRB members may have no background in the work that you are proposing.  This section serves two purposes.  The first purpose is to provide the TRB with a primer on the science behind your project.  This is generally at the </a:t>
            </a:r>
            <a:r>
              <a:rPr lang="en-US" i="1" dirty="0"/>
              <a:t>Scientific American</a:t>
            </a:r>
            <a:r>
              <a:rPr lang="en-US" dirty="0"/>
              <a:t> level of technical detail.  Results from previous research that indicate potential for the proposed work should be included in this section. </a:t>
            </a:r>
          </a:p>
          <a:p>
            <a:pPr eaLnBrk="1" hangingPunct="1"/>
            <a:r>
              <a:rPr lang="en-US" dirty="0"/>
              <a:t>The second purpose is to assure the TRB that you are familiar with the science.  Graphics such as pictures, cartoons, schematics, and graphs are strongly recommended to aid in the TRB’s understanding of your project.  This is </a:t>
            </a:r>
            <a:r>
              <a:rPr lang="en-US" b="1" u="sng" dirty="0"/>
              <a:t>not</a:t>
            </a:r>
            <a:r>
              <a:rPr lang="en-US" dirty="0"/>
              <a:t> the place to give a 30-minute tutorial on the science or your past work.</a:t>
            </a:r>
            <a:endParaRPr lang="en-US" u="sng" dirty="0"/>
          </a:p>
          <a:p>
            <a:pPr eaLnBrk="1" hangingPunct="1"/>
            <a:r>
              <a:rPr lang="en-US" u="sng" dirty="0"/>
              <a:t>Number of Slides:</a:t>
            </a:r>
            <a:r>
              <a:rPr lang="en-US" dirty="0"/>
              <a:t> 4-8</a:t>
            </a:r>
            <a:endParaRPr lang="en-US" u="sng" dirty="0"/>
          </a:p>
          <a:p>
            <a:pPr eaLnBrk="1" hangingPunct="1"/>
            <a:r>
              <a:rPr lang="en-US" u="sng" dirty="0"/>
              <a:t>Time:</a:t>
            </a:r>
            <a:r>
              <a:rPr lang="en-US" dirty="0"/>
              <a:t>  6-8 minutes</a:t>
            </a:r>
          </a:p>
          <a:p>
            <a:pPr eaLnBrk="1" hangingPunct="1"/>
            <a:endParaRPr lang="en-US" dirty="0"/>
          </a:p>
        </p:txBody>
      </p:sp>
    </p:spTree>
    <p:extLst>
      <p:ext uri="{BB962C8B-B14F-4D97-AF65-F5344CB8AC3E}">
        <p14:creationId xmlns:p14="http://schemas.microsoft.com/office/powerpoint/2010/main" val="225831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431800" y="693738"/>
            <a:ext cx="6148388" cy="3459162"/>
          </a:xfrm>
          <a:prstGeom prst="rect">
            <a:avLst/>
          </a:prstGeom>
          <a:noFill/>
          <a:ln w="12700">
            <a:solidFill>
              <a:srgbClr val="000000"/>
            </a:solidFill>
            <a:miter lim="800000"/>
            <a:headEnd/>
            <a:tailEnd/>
          </a:ln>
        </p:spPr>
      </p:sp>
      <p:sp>
        <p:nvSpPr>
          <p:cNvPr id="39939"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eaLnBrk="1" hangingPunct="1"/>
            <a:r>
              <a:rPr lang="en-US" dirty="0"/>
              <a:t>The Technical Background section is where you answer the second question: </a:t>
            </a:r>
            <a:r>
              <a:rPr lang="en-US" b="1" dirty="0"/>
              <a:t>“What is the scientific basis of your proposed work?”</a:t>
            </a:r>
            <a:r>
              <a:rPr lang="en-US" dirty="0"/>
              <a:t>  Some of the TRB members may have no background in the work that you are proposing.  This section serves two purposes.  The first purpose is to provide the TRB with a primer on the science behind your project.  This is generally at the </a:t>
            </a:r>
            <a:r>
              <a:rPr lang="en-US" i="1" dirty="0"/>
              <a:t>Scientific American</a:t>
            </a:r>
            <a:r>
              <a:rPr lang="en-US" dirty="0"/>
              <a:t> level of technical detail.  Results from previous research that indicate potential for the proposed work should be included in this section. </a:t>
            </a:r>
          </a:p>
          <a:p>
            <a:pPr eaLnBrk="1" hangingPunct="1"/>
            <a:r>
              <a:rPr lang="en-US" dirty="0"/>
              <a:t>The second purpose is to assure the TRB that you are familiar with the science.  Graphics such as pictures, cartoons, schematics, and graphs are strongly recommended to aid in the TRB’s understanding of your project.  This is </a:t>
            </a:r>
            <a:r>
              <a:rPr lang="en-US" b="1" u="sng" dirty="0"/>
              <a:t>not</a:t>
            </a:r>
            <a:r>
              <a:rPr lang="en-US" dirty="0"/>
              <a:t> the place to give a 30-minute tutorial on the science or your past work.</a:t>
            </a:r>
            <a:endParaRPr lang="en-US" u="sng" dirty="0"/>
          </a:p>
          <a:p>
            <a:pPr eaLnBrk="1" hangingPunct="1"/>
            <a:r>
              <a:rPr lang="en-US" u="sng" dirty="0"/>
              <a:t>Number of Slides:</a:t>
            </a:r>
            <a:r>
              <a:rPr lang="en-US" dirty="0"/>
              <a:t> 4-8</a:t>
            </a:r>
            <a:endParaRPr lang="en-US" u="sng" dirty="0"/>
          </a:p>
          <a:p>
            <a:pPr eaLnBrk="1" hangingPunct="1"/>
            <a:r>
              <a:rPr lang="en-US" u="sng" dirty="0"/>
              <a:t>Time:</a:t>
            </a:r>
            <a:r>
              <a:rPr lang="en-US" dirty="0"/>
              <a:t>  6-8 minutes</a:t>
            </a:r>
          </a:p>
          <a:p>
            <a:pPr eaLnBrk="1" hangingPunct="1"/>
            <a:endParaRPr lang="en-US" dirty="0"/>
          </a:p>
        </p:txBody>
      </p:sp>
    </p:spTree>
    <p:extLst>
      <p:ext uri="{BB962C8B-B14F-4D97-AF65-F5344CB8AC3E}">
        <p14:creationId xmlns:p14="http://schemas.microsoft.com/office/powerpoint/2010/main" val="422968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62210DD-E6F2-4DA4-AA06-C4A7D694A5B3}"/>
              </a:ext>
            </a:extLst>
          </p:cNvPr>
          <p:cNvSpPr/>
          <p:nvPr/>
        </p:nvSpPr>
        <p:spPr>
          <a:xfrm>
            <a:off x="-4763" y="-14290"/>
            <a:ext cx="12196763" cy="6872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2E5EDE-1F78-48E2-B5C2-013F842697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1936" t="1447" r="1"/>
          <a:stretch/>
        </p:blipFill>
        <p:spPr>
          <a:xfrm>
            <a:off x="6271891" y="0"/>
            <a:ext cx="5929223" cy="6872290"/>
          </a:xfrm>
          <a:prstGeom prst="rect">
            <a:avLst/>
          </a:prstGeom>
        </p:spPr>
      </p:pic>
      <p:sp>
        <p:nvSpPr>
          <p:cNvPr id="2" name="Title 1"/>
          <p:cNvSpPr>
            <a:spLocks noGrp="1"/>
          </p:cNvSpPr>
          <p:nvPr>
            <p:ph type="ctrTitle" hasCustomPrompt="1"/>
          </p:nvPr>
        </p:nvSpPr>
        <p:spPr>
          <a:xfrm>
            <a:off x="92486" y="1193675"/>
            <a:ext cx="8132352" cy="648810"/>
          </a:xfrm>
        </p:spPr>
        <p:txBody>
          <a:bodyPr anchor="b">
            <a:normAutofit/>
          </a:bodyPr>
          <a:lstStyle>
            <a:lvl1pPr algn="l">
              <a:defRPr sz="4000" b="1" i="0">
                <a:solidFill>
                  <a:schemeClr val="accent1"/>
                </a:solidFill>
                <a:latin typeface="+mn-lt"/>
                <a:ea typeface="Arial" charset="0"/>
                <a:cs typeface="Arial" charset="0"/>
              </a:defRPr>
            </a:lvl1pPr>
          </a:lstStyle>
          <a:p>
            <a:r>
              <a:rPr lang="en-US" dirty="0"/>
              <a:t>Title is Calibri Bold, 33-44pt</a:t>
            </a:r>
          </a:p>
        </p:txBody>
      </p:sp>
      <p:sp>
        <p:nvSpPr>
          <p:cNvPr id="3" name="Subtitle 2"/>
          <p:cNvSpPr>
            <a:spLocks noGrp="1"/>
          </p:cNvSpPr>
          <p:nvPr>
            <p:ph type="subTitle" idx="1" hasCustomPrompt="1"/>
          </p:nvPr>
        </p:nvSpPr>
        <p:spPr>
          <a:xfrm>
            <a:off x="92486" y="1842485"/>
            <a:ext cx="7546564" cy="1655762"/>
          </a:xfrm>
        </p:spPr>
        <p:txBody>
          <a:bodyPr/>
          <a:lstStyle>
            <a:lvl1pPr marL="0" indent="0" algn="l">
              <a:buNone/>
              <a:defRPr sz="2400" b="1" i="0">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Name(s) and Title(s)—Arial Bold 24pt</a:t>
            </a:r>
          </a:p>
          <a:p>
            <a:r>
              <a:rPr lang="en-US" dirty="0"/>
              <a:t>Date—Arial Bold 24pt</a:t>
            </a:r>
          </a:p>
        </p:txBody>
      </p:sp>
      <p:grpSp>
        <p:nvGrpSpPr>
          <p:cNvPr id="4" name="Group 3">
            <a:extLst>
              <a:ext uri="{FF2B5EF4-FFF2-40B4-BE49-F238E27FC236}">
                <a16:creationId xmlns:a16="http://schemas.microsoft.com/office/drawing/2014/main" id="{E79892EE-7C80-A334-CCE4-6E348779AEFB}"/>
              </a:ext>
            </a:extLst>
          </p:cNvPr>
          <p:cNvGrpSpPr>
            <a:grpSpLocks noChangeAspect="1"/>
          </p:cNvGrpSpPr>
          <p:nvPr userDrawn="1"/>
        </p:nvGrpSpPr>
        <p:grpSpPr>
          <a:xfrm>
            <a:off x="92486" y="21029"/>
            <a:ext cx="2493177" cy="1172646"/>
            <a:chOff x="1123122" y="103976"/>
            <a:chExt cx="6095558" cy="2866998"/>
          </a:xfrm>
        </p:grpSpPr>
        <p:pic>
          <p:nvPicPr>
            <p:cNvPr id="6" name="Picture 5">
              <a:extLst>
                <a:ext uri="{FF2B5EF4-FFF2-40B4-BE49-F238E27FC236}">
                  <a16:creationId xmlns:a16="http://schemas.microsoft.com/office/drawing/2014/main" id="{493B863B-30C3-DF1E-26D2-B9B460150A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312"/>
            <a:stretch/>
          </p:blipFill>
          <p:spPr>
            <a:xfrm>
              <a:off x="1123122" y="103977"/>
              <a:ext cx="3664592" cy="2866997"/>
            </a:xfrm>
            <a:prstGeom prst="rect">
              <a:avLst/>
            </a:prstGeom>
          </p:spPr>
        </p:pic>
        <p:pic>
          <p:nvPicPr>
            <p:cNvPr id="7" name="Picture 6">
              <a:extLst>
                <a:ext uri="{FF2B5EF4-FFF2-40B4-BE49-F238E27FC236}">
                  <a16:creationId xmlns:a16="http://schemas.microsoft.com/office/drawing/2014/main" id="{1E4B3712-17AE-6D15-FCA2-03DCB10AD4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7862"/>
            <a:stretch/>
          </p:blipFill>
          <p:spPr>
            <a:xfrm>
              <a:off x="4494718" y="103976"/>
              <a:ext cx="2723962" cy="2866997"/>
            </a:xfrm>
            <a:prstGeom prst="rect">
              <a:avLst/>
            </a:prstGeom>
          </p:spPr>
        </p:pic>
      </p:grpSp>
      <p:pic>
        <p:nvPicPr>
          <p:cNvPr id="8" name="Picture 7">
            <a:extLst>
              <a:ext uri="{FF2B5EF4-FFF2-40B4-BE49-F238E27FC236}">
                <a16:creationId xmlns:a16="http://schemas.microsoft.com/office/drawing/2014/main" id="{789B68C2-EFDC-DD83-9CB1-CF8C78C5CEDB}"/>
              </a:ext>
            </a:extLst>
          </p:cNvPr>
          <p:cNvPicPr>
            <a:picLocks noChangeAspect="1"/>
          </p:cNvPicPr>
          <p:nvPr userDrawn="1"/>
        </p:nvPicPr>
        <p:blipFill>
          <a:blip r:embed="rId4"/>
          <a:stretch>
            <a:fillRect/>
          </a:stretch>
        </p:blipFill>
        <p:spPr>
          <a:xfrm>
            <a:off x="2445689" y="-89036"/>
            <a:ext cx="2403799" cy="1352137"/>
          </a:xfrm>
          <a:prstGeom prst="rect">
            <a:avLst/>
          </a:prstGeom>
        </p:spPr>
      </p:pic>
    </p:spTree>
    <p:extLst>
      <p:ext uri="{BB962C8B-B14F-4D97-AF65-F5344CB8AC3E}">
        <p14:creationId xmlns:p14="http://schemas.microsoft.com/office/powerpoint/2010/main" val="16225274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solidFill>
                  <a:srgbClr val="0D609C"/>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400">
                <a:solidFill>
                  <a:srgbClr val="00000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400">
                <a:solidFill>
                  <a:srgbClr val="00000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576E27A1-B910-4A44-9D3C-64F3CFE24622}" type="slidenum">
              <a:rPr lang="en-US" smtClean="0"/>
              <a:pPr>
                <a:defRPr/>
              </a:pPr>
              <a:t>‹#›</a:t>
            </a:fld>
            <a:endParaRPr lang="en-US" dirty="0"/>
          </a:p>
        </p:txBody>
      </p:sp>
    </p:spTree>
    <p:extLst>
      <p:ext uri="{BB962C8B-B14F-4D97-AF65-F5344CB8AC3E}">
        <p14:creationId xmlns:p14="http://schemas.microsoft.com/office/powerpoint/2010/main" val="274627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609C"/>
                </a:solidFill>
              </a:defRPr>
            </a:lvl1pPr>
          </a:lstStyle>
          <a:p>
            <a:r>
              <a:rPr lang="en-US"/>
              <a:t>Click to edit Master title style</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201B7501-A423-41AB-9E02-F351CC82440B}" type="slidenum">
              <a:rPr lang="en-US" smtClean="0"/>
              <a:pPr>
                <a:defRPr/>
              </a:pPr>
              <a:t>‹#›</a:t>
            </a:fld>
            <a:endParaRPr lang="en-US" dirty="0"/>
          </a:p>
        </p:txBody>
      </p:sp>
    </p:spTree>
    <p:extLst>
      <p:ext uri="{BB962C8B-B14F-4D97-AF65-F5344CB8AC3E}">
        <p14:creationId xmlns:p14="http://schemas.microsoft.com/office/powerpoint/2010/main" val="1529198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583DB036-1CEA-4F14-90C1-DAD0AAE6E344}" type="slidenum">
              <a:rPr lang="en-US" smtClean="0"/>
              <a:pPr>
                <a:defRPr/>
              </a:pPr>
              <a:t>‹#›</a:t>
            </a:fld>
            <a:endParaRPr lang="en-US" dirty="0"/>
          </a:p>
        </p:txBody>
      </p:sp>
    </p:spTree>
    <p:extLst>
      <p:ext uri="{BB962C8B-B14F-4D97-AF65-F5344CB8AC3E}">
        <p14:creationId xmlns:p14="http://schemas.microsoft.com/office/powerpoint/2010/main" val="2402143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685800"/>
            <a:ext cx="4011084" cy="1162050"/>
          </a:xfrm>
        </p:spPr>
        <p:txBody>
          <a:bodyPr anchor="b"/>
          <a:lstStyle>
            <a:lvl1pPr algn="l">
              <a:defRPr sz="2000" b="1">
                <a:solidFill>
                  <a:srgbClr val="0D609C"/>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685801"/>
            <a:ext cx="6815667" cy="5853113"/>
          </a:xfrm>
        </p:spPr>
        <p:txBody>
          <a:bodyPr/>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847851"/>
            <a:ext cx="4011084" cy="4691063"/>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2EAB0793-6CDB-47E4-8E86-9B16CD3C8533}" type="slidenum">
              <a:rPr lang="en-US" smtClean="0"/>
              <a:pPr>
                <a:defRPr/>
              </a:pPr>
              <a:t>‹#›</a:t>
            </a:fld>
            <a:endParaRPr lang="en-US" dirty="0"/>
          </a:p>
        </p:txBody>
      </p:sp>
    </p:spTree>
    <p:extLst>
      <p:ext uri="{BB962C8B-B14F-4D97-AF65-F5344CB8AC3E}">
        <p14:creationId xmlns:p14="http://schemas.microsoft.com/office/powerpoint/2010/main" val="2762087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000000"/>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xfrm>
            <a:off x="9144000" y="6477000"/>
            <a:ext cx="2844800" cy="476250"/>
          </a:xfrm>
          <a:ln/>
        </p:spPr>
        <p:txBody>
          <a:bodyPr/>
          <a:lstStyle>
            <a:lvl1pPr>
              <a:defRPr/>
            </a:lvl1pPr>
          </a:lstStyle>
          <a:p>
            <a:pPr>
              <a:defRPr/>
            </a:pPr>
            <a:fld id="{1E170278-0DFA-4B94-BEB7-8ACB71E83577}" type="slidenum">
              <a:rPr lang="en-US" smtClean="0"/>
              <a:pPr>
                <a:defRPr/>
              </a:pPr>
              <a:t>‹#›</a:t>
            </a:fld>
            <a:endParaRPr lang="en-US" dirty="0"/>
          </a:p>
        </p:txBody>
      </p:sp>
    </p:spTree>
    <p:extLst>
      <p:ext uri="{BB962C8B-B14F-4D97-AF65-F5344CB8AC3E}">
        <p14:creationId xmlns:p14="http://schemas.microsoft.com/office/powerpoint/2010/main" val="869782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609C"/>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buClrTx/>
              <a:defRPr>
                <a:solidFill>
                  <a:srgbClr val="000000"/>
                </a:solidFill>
              </a:defRPr>
            </a:lvl1pPr>
            <a:lvl2pPr>
              <a:buClrTx/>
              <a:defRPr>
                <a:solidFill>
                  <a:srgbClr val="000000"/>
                </a:solidFill>
              </a:defRPr>
            </a:lvl2pPr>
            <a:lvl3pPr>
              <a:buClrTx/>
              <a:defRPr>
                <a:solidFill>
                  <a:srgbClr val="000000"/>
                </a:solidFill>
              </a:defRPr>
            </a:lvl3pPr>
            <a:lvl4pPr>
              <a:buClrTx/>
              <a:defRPr>
                <a:solidFill>
                  <a:srgbClr val="000000"/>
                </a:solidFill>
              </a:defRPr>
            </a:lvl4pPr>
            <a:lvl5pPr>
              <a:buClrTx/>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69CC7DA1-28FE-434E-BB02-0E74B489278A}" type="slidenum">
              <a:rPr lang="en-US" smtClean="0"/>
              <a:pPr>
                <a:defRPr/>
              </a:pPr>
              <a:t>‹#›</a:t>
            </a:fld>
            <a:endParaRPr lang="en-US" dirty="0"/>
          </a:p>
        </p:txBody>
      </p:sp>
    </p:spTree>
    <p:extLst>
      <p:ext uri="{BB962C8B-B14F-4D97-AF65-F5344CB8AC3E}">
        <p14:creationId xmlns:p14="http://schemas.microsoft.com/office/powerpoint/2010/main" val="333419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914401"/>
            <a:ext cx="2844800" cy="5211763"/>
          </a:xfrm>
        </p:spPr>
        <p:txBody>
          <a:bodyPr vert="eaVert"/>
          <a:lstStyle>
            <a:lvl1pPr>
              <a:defRPr>
                <a:solidFill>
                  <a:srgbClr val="0D609C"/>
                </a:solidFill>
              </a:defRPr>
            </a:lvl1pPr>
          </a:lstStyle>
          <a:p>
            <a:r>
              <a:rPr lang="en-US"/>
              <a:t>Click to edit Master title style</a:t>
            </a:r>
          </a:p>
        </p:txBody>
      </p:sp>
      <p:sp>
        <p:nvSpPr>
          <p:cNvPr id="3" name="Vertical Text Placeholder 2"/>
          <p:cNvSpPr>
            <a:spLocks noGrp="1"/>
          </p:cNvSpPr>
          <p:nvPr>
            <p:ph type="body" orient="vert" idx="1"/>
          </p:nvPr>
        </p:nvSpPr>
        <p:spPr>
          <a:xfrm>
            <a:off x="203200" y="914401"/>
            <a:ext cx="8331200" cy="5211763"/>
          </a:xfrm>
        </p:spPr>
        <p:txBody>
          <a:bodyPr vert="eaVert"/>
          <a:lstStyle>
            <a:lvl1pPr>
              <a:buClrTx/>
              <a:defRPr>
                <a:solidFill>
                  <a:srgbClr val="000000"/>
                </a:solidFill>
              </a:defRPr>
            </a:lvl1pPr>
            <a:lvl2pPr>
              <a:buClrTx/>
              <a:defRPr>
                <a:solidFill>
                  <a:srgbClr val="000000"/>
                </a:solidFill>
              </a:defRPr>
            </a:lvl2pPr>
            <a:lvl3pPr>
              <a:buClrTx/>
              <a:defRPr>
                <a:solidFill>
                  <a:srgbClr val="000000"/>
                </a:solidFill>
              </a:defRPr>
            </a:lvl3pPr>
            <a:lvl4pPr>
              <a:buClrTx/>
              <a:defRPr>
                <a:solidFill>
                  <a:srgbClr val="000000"/>
                </a:solidFill>
              </a:defRPr>
            </a:lvl4pPr>
            <a:lvl5pPr>
              <a:buClrTx/>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CEC6312B-1F2F-44A5-A784-387BE1298698}" type="slidenum">
              <a:rPr lang="en-US" smtClean="0"/>
              <a:pPr>
                <a:defRPr/>
              </a:pPr>
              <a:t>‹#›</a:t>
            </a:fld>
            <a:endParaRPr lang="en-US" dirty="0"/>
          </a:p>
        </p:txBody>
      </p:sp>
    </p:spTree>
    <p:extLst>
      <p:ext uri="{BB962C8B-B14F-4D97-AF65-F5344CB8AC3E}">
        <p14:creationId xmlns:p14="http://schemas.microsoft.com/office/powerpoint/2010/main" val="633275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3200" y="914400"/>
            <a:ext cx="8432800" cy="762000"/>
          </a:xfrm>
        </p:spPr>
        <p:txBody>
          <a:bodyPr/>
          <a:lstStyle/>
          <a:p>
            <a:r>
              <a:rPr lang="en-US"/>
              <a:t>Click to edit Master title style</a:t>
            </a:r>
          </a:p>
        </p:txBody>
      </p:sp>
      <p:sp>
        <p:nvSpPr>
          <p:cNvPr id="3" name="Table Placeholder 2"/>
          <p:cNvSpPr>
            <a:spLocks noGrp="1"/>
          </p:cNvSpPr>
          <p:nvPr>
            <p:ph type="tbl" idx="1"/>
          </p:nvPr>
        </p:nvSpPr>
        <p:spPr>
          <a:xfrm>
            <a:off x="609600" y="1905000"/>
            <a:ext cx="10972800" cy="4221163"/>
          </a:xfrm>
        </p:spPr>
        <p:txBody>
          <a:bodyPr/>
          <a:lstStyle/>
          <a:p>
            <a:pPr lvl="0"/>
            <a:endParaRPr lang="en-US" noProof="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05C2B55A-24AD-48A5-A6CE-F2DA7D32F632}" type="slidenum">
              <a:rPr lang="en-US"/>
              <a:pPr>
                <a:defRPr/>
              </a:pPr>
              <a:t>‹#›</a:t>
            </a:fld>
            <a:endParaRPr lang="en-US" dirty="0"/>
          </a:p>
        </p:txBody>
      </p:sp>
    </p:spTree>
    <p:extLst>
      <p:ext uri="{BB962C8B-B14F-4D97-AF65-F5344CB8AC3E}">
        <p14:creationId xmlns:p14="http://schemas.microsoft.com/office/powerpoint/2010/main" val="105233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a:xfrm>
            <a:off x="4742646" y="6272214"/>
            <a:ext cx="2743200" cy="363233"/>
          </a:xfrm>
          <a:prstGeom prst="rect">
            <a:avLst/>
          </a:prstGeom>
        </p:spPr>
        <p:txBody>
          <a:bodyPr/>
          <a:lstStyle>
            <a:lvl1pPr algn="ctr">
              <a:defRPr b="0" i="0">
                <a:solidFill>
                  <a:schemeClr val="tx1"/>
                </a:solidFill>
                <a:latin typeface="Arial" charset="0"/>
                <a:ea typeface="Arial" charset="0"/>
                <a:cs typeface="Arial" charset="0"/>
              </a:defRPr>
            </a:lvl1pPr>
          </a:lstStyle>
          <a:p>
            <a:fld id="{99B1552A-2818-9B45-B83D-7E1DB4B1F484}" type="slidenum">
              <a:rPr lang="en-US" smtClean="0"/>
              <a:pPr/>
              <a:t>‹#›</a:t>
            </a:fld>
            <a:endParaRPr lang="en-US"/>
          </a:p>
        </p:txBody>
      </p:sp>
    </p:spTree>
    <p:extLst>
      <p:ext uri="{BB962C8B-B14F-4D97-AF65-F5344CB8AC3E}">
        <p14:creationId xmlns:p14="http://schemas.microsoft.com/office/powerpoint/2010/main" val="10715193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396607" y="1509281"/>
            <a:ext cx="5456793" cy="4507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6565" y="1509281"/>
            <a:ext cx="5588764" cy="4507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361872" y="7859949"/>
            <a:ext cx="184731" cy="369332"/>
          </a:xfrm>
          <a:prstGeom prst="rect">
            <a:avLst/>
          </a:prstGeom>
          <a:noFill/>
        </p:spPr>
        <p:txBody>
          <a:bodyPr wrap="none" rtlCol="0">
            <a:spAutoFit/>
          </a:bodyPr>
          <a:lstStyle/>
          <a:p>
            <a:endParaRPr lang="en-US"/>
          </a:p>
        </p:txBody>
      </p:sp>
      <p:sp>
        <p:nvSpPr>
          <p:cNvPr id="8" name="Slide Number Placeholder 5"/>
          <p:cNvSpPr>
            <a:spLocks noGrp="1"/>
          </p:cNvSpPr>
          <p:nvPr>
            <p:ph type="sldNum" sz="quarter" idx="12"/>
          </p:nvPr>
        </p:nvSpPr>
        <p:spPr>
          <a:xfrm>
            <a:off x="4742646" y="6272214"/>
            <a:ext cx="2743200" cy="363233"/>
          </a:xfrm>
          <a:prstGeom prst="rect">
            <a:avLst/>
          </a:prstGeom>
        </p:spPr>
        <p:txBody>
          <a:bodyPr/>
          <a:lstStyle>
            <a:lvl1pPr algn="ctr">
              <a:defRPr b="0" i="0">
                <a:solidFill>
                  <a:schemeClr val="tx1"/>
                </a:solidFill>
                <a:latin typeface="Arial" charset="0"/>
                <a:ea typeface="Arial" charset="0"/>
                <a:cs typeface="Arial" charset="0"/>
              </a:defRPr>
            </a:lvl1pPr>
          </a:lstStyle>
          <a:p>
            <a:fld id="{99B1552A-2818-9B45-B83D-7E1DB4B1F484}" type="slidenum">
              <a:rPr lang="en-US" smtClean="0"/>
              <a:pPr/>
              <a:t>‹#›</a:t>
            </a:fld>
            <a:endParaRPr lang="en-US"/>
          </a:p>
        </p:txBody>
      </p:sp>
    </p:spTree>
    <p:extLst>
      <p:ext uri="{BB962C8B-B14F-4D97-AF65-F5344CB8AC3E}">
        <p14:creationId xmlns:p14="http://schemas.microsoft.com/office/powerpoint/2010/main" val="822789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6" name="Slide Number Placeholder 5"/>
          <p:cNvSpPr>
            <a:spLocks noGrp="1"/>
          </p:cNvSpPr>
          <p:nvPr>
            <p:ph type="sldNum" sz="quarter" idx="12"/>
          </p:nvPr>
        </p:nvSpPr>
        <p:spPr>
          <a:xfrm>
            <a:off x="4742646" y="6272214"/>
            <a:ext cx="2743200" cy="363233"/>
          </a:xfrm>
          <a:prstGeom prst="rect">
            <a:avLst/>
          </a:prstGeom>
        </p:spPr>
        <p:txBody>
          <a:bodyPr/>
          <a:lstStyle>
            <a:lvl1pPr algn="ctr">
              <a:defRPr b="0" i="0">
                <a:solidFill>
                  <a:schemeClr val="tx1"/>
                </a:solidFill>
                <a:latin typeface="Arial" charset="0"/>
                <a:ea typeface="Arial" charset="0"/>
                <a:cs typeface="Arial" charset="0"/>
              </a:defRPr>
            </a:lvl1pPr>
          </a:lstStyle>
          <a:p>
            <a:fld id="{99B1552A-2818-9B45-B83D-7E1DB4B1F484}" type="slidenum">
              <a:rPr lang="en-US" smtClean="0"/>
              <a:pPr/>
              <a:t>‹#›</a:t>
            </a:fld>
            <a:endParaRPr lang="en-US"/>
          </a:p>
        </p:txBody>
      </p:sp>
    </p:spTree>
    <p:extLst>
      <p:ext uri="{BB962C8B-B14F-4D97-AF65-F5344CB8AC3E}">
        <p14:creationId xmlns:p14="http://schemas.microsoft.com/office/powerpoint/2010/main" val="1491811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3163" y="506774"/>
            <a:ext cx="11383867" cy="576557"/>
          </a:xfrm>
        </p:spPr>
        <p:txBody>
          <a:bodyPr anchor="b"/>
          <a:lstStyle>
            <a:lvl1pPr algn="ctr">
              <a:defRPr sz="3200"/>
            </a:lvl1pPr>
          </a:lstStyle>
          <a:p>
            <a:r>
              <a:rPr lang="en-US"/>
              <a:t>Click to edit Master title style</a:t>
            </a:r>
          </a:p>
        </p:txBody>
      </p:sp>
      <p:sp>
        <p:nvSpPr>
          <p:cNvPr id="3" name="Picture Placeholder 2"/>
          <p:cNvSpPr>
            <a:spLocks noGrp="1"/>
          </p:cNvSpPr>
          <p:nvPr>
            <p:ph type="pic" idx="1"/>
          </p:nvPr>
        </p:nvSpPr>
        <p:spPr>
          <a:xfrm>
            <a:off x="5183188" y="1586429"/>
            <a:ext cx="6593842" cy="42746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393164" y="1586429"/>
            <a:ext cx="4378861" cy="428255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TextBox 4"/>
          <p:cNvSpPr txBox="1"/>
          <p:nvPr userDrawn="1"/>
        </p:nvSpPr>
        <p:spPr>
          <a:xfrm>
            <a:off x="795130" y="6440557"/>
            <a:ext cx="184731" cy="369332"/>
          </a:xfrm>
          <a:prstGeom prst="rect">
            <a:avLst/>
          </a:prstGeom>
          <a:noFill/>
        </p:spPr>
        <p:txBody>
          <a:bodyPr wrap="none" rtlCol="0">
            <a:spAutoFit/>
          </a:bodyPr>
          <a:lstStyle/>
          <a:p>
            <a:endParaRPr lang="en-US"/>
          </a:p>
        </p:txBody>
      </p:sp>
      <p:sp>
        <p:nvSpPr>
          <p:cNvPr id="8" name="Slide Number Placeholder 5"/>
          <p:cNvSpPr>
            <a:spLocks noGrp="1"/>
          </p:cNvSpPr>
          <p:nvPr>
            <p:ph type="sldNum" sz="quarter" idx="12"/>
          </p:nvPr>
        </p:nvSpPr>
        <p:spPr>
          <a:xfrm>
            <a:off x="4742646" y="6272214"/>
            <a:ext cx="2743200" cy="363233"/>
          </a:xfrm>
          <a:prstGeom prst="rect">
            <a:avLst/>
          </a:prstGeom>
        </p:spPr>
        <p:txBody>
          <a:bodyPr/>
          <a:lstStyle>
            <a:lvl1pPr algn="ctr">
              <a:defRPr b="0" i="0">
                <a:solidFill>
                  <a:schemeClr val="tx1"/>
                </a:solidFill>
                <a:latin typeface="Arial" charset="0"/>
                <a:ea typeface="Arial" charset="0"/>
                <a:cs typeface="Arial" charset="0"/>
              </a:defRPr>
            </a:lvl1pPr>
          </a:lstStyle>
          <a:p>
            <a:fld id="{99B1552A-2818-9B45-B83D-7E1DB4B1F484}" type="slidenum">
              <a:rPr lang="en-US" smtClean="0"/>
              <a:pPr/>
              <a:t>‹#›</a:t>
            </a:fld>
            <a:endParaRPr lang="en-US"/>
          </a:p>
        </p:txBody>
      </p:sp>
    </p:spTree>
    <p:extLst>
      <p:ext uri="{BB962C8B-B14F-4D97-AF65-F5344CB8AC3E}">
        <p14:creationId xmlns:p14="http://schemas.microsoft.com/office/powerpoint/2010/main" val="136191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04800" y="2743201"/>
            <a:ext cx="11582400" cy="917575"/>
          </a:xfrm>
        </p:spPr>
        <p:txBody>
          <a:bodyPr/>
          <a:lstStyle>
            <a:lvl1pPr>
              <a:defRPr b="1">
                <a:solidFill>
                  <a:srgbClr val="0D609C"/>
                </a:solidFill>
              </a:defRPr>
            </a:lvl1pPr>
          </a:lstStyle>
          <a:p>
            <a:r>
              <a:rPr lang="en-US"/>
              <a:t>Click to edit Master title style</a:t>
            </a:r>
            <a:endParaRPr lang="en-US" dirty="0"/>
          </a:p>
        </p:txBody>
      </p:sp>
      <p:sp>
        <p:nvSpPr>
          <p:cNvPr id="5123" name="Rectangle 3"/>
          <p:cNvSpPr>
            <a:spLocks noGrp="1" noChangeArrowheads="1"/>
          </p:cNvSpPr>
          <p:nvPr>
            <p:ph type="subTitle" idx="1"/>
          </p:nvPr>
        </p:nvSpPr>
        <p:spPr>
          <a:xfrm>
            <a:off x="1828800" y="3886200"/>
            <a:ext cx="8534400" cy="914400"/>
          </a:xfrm>
        </p:spPr>
        <p:txBody>
          <a:bodyPr/>
          <a:lstStyle>
            <a:lvl1pPr marL="0" indent="0" algn="ctr">
              <a:lnSpc>
                <a:spcPct val="80000"/>
              </a:lnSpc>
              <a:buFont typeface="Arial" charset="0"/>
              <a:buNone/>
              <a:defRPr sz="2000" b="1">
                <a:solidFill>
                  <a:srgbClr val="000000"/>
                </a:solidFill>
              </a:defRPr>
            </a:lvl1pPr>
          </a:lstStyle>
          <a:p>
            <a:r>
              <a:rPr lang="en-US"/>
              <a:t>Click to edit Master subtitle style</a:t>
            </a:r>
            <a:endParaRPr lang="en-US" dirty="0"/>
          </a:p>
        </p:txBody>
      </p:sp>
    </p:spTree>
    <p:extLst>
      <p:ext uri="{BB962C8B-B14F-4D97-AF65-F5344CB8AC3E}">
        <p14:creationId xmlns:p14="http://schemas.microsoft.com/office/powerpoint/2010/main" val="144356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609C"/>
                </a:solidFill>
              </a:defRPr>
            </a:lvl1pPr>
          </a:lstStyle>
          <a:p>
            <a:r>
              <a:rPr lang="en-US"/>
              <a:t>Click to edit Master title style</a:t>
            </a:r>
          </a:p>
        </p:txBody>
      </p:sp>
      <p:sp>
        <p:nvSpPr>
          <p:cNvPr id="3" name="Content Placeholder 2"/>
          <p:cNvSpPr>
            <a:spLocks noGrp="1"/>
          </p:cNvSpPr>
          <p:nvPr>
            <p:ph idx="1"/>
          </p:nvPr>
        </p:nvSpPr>
        <p:spPr/>
        <p:txBody>
          <a:bodyPr/>
          <a:lstStyle>
            <a:lvl1pPr>
              <a:buClrTx/>
              <a:defRPr sz="2400">
                <a:solidFill>
                  <a:srgbClr val="000000"/>
                </a:solidFill>
              </a:defRPr>
            </a:lvl1pPr>
            <a:lvl2pPr>
              <a:buClrTx/>
              <a:defRPr sz="2000">
                <a:solidFill>
                  <a:srgbClr val="000000"/>
                </a:solidFill>
              </a:defRPr>
            </a:lvl2pPr>
            <a:lvl3pPr>
              <a:buClrTx/>
              <a:defRPr sz="1800">
                <a:solidFill>
                  <a:srgbClr val="000000"/>
                </a:solidFill>
              </a:defRPr>
            </a:lvl3pPr>
            <a:lvl4pPr>
              <a:buClrTx/>
              <a:defRPr sz="1600">
                <a:solidFill>
                  <a:srgbClr val="000000"/>
                </a:solidFill>
              </a:defRPr>
            </a:lvl4pPr>
            <a:lvl5pPr>
              <a:buClrTx/>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8C8B53A7-21D7-4990-A3BD-F06DCAE13504}" type="slidenum">
              <a:rPr lang="en-US" smtClean="0"/>
              <a:pPr>
                <a:defRPr/>
              </a:pPr>
              <a:t>‹#›</a:t>
            </a:fld>
            <a:endParaRPr lang="en-US" dirty="0"/>
          </a:p>
        </p:txBody>
      </p:sp>
    </p:spTree>
    <p:extLst>
      <p:ext uri="{BB962C8B-B14F-4D97-AF65-F5344CB8AC3E}">
        <p14:creationId xmlns:p14="http://schemas.microsoft.com/office/powerpoint/2010/main" val="215372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0D609C"/>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00000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0189E029-DE79-4E31-BF85-364ED8B380A7}" type="slidenum">
              <a:rPr lang="en-US" smtClean="0"/>
              <a:pPr>
                <a:defRPr/>
              </a:pPr>
              <a:t>‹#›</a:t>
            </a:fld>
            <a:endParaRPr lang="en-US" dirty="0"/>
          </a:p>
        </p:txBody>
      </p:sp>
    </p:spTree>
    <p:extLst>
      <p:ext uri="{BB962C8B-B14F-4D97-AF65-F5344CB8AC3E}">
        <p14:creationId xmlns:p14="http://schemas.microsoft.com/office/powerpoint/2010/main" val="153223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609C"/>
                </a:solidFill>
              </a:defRPr>
            </a:lvl1pPr>
          </a:lstStyle>
          <a:p>
            <a:r>
              <a:rPr lang="en-US"/>
              <a:t>Click to edit Master title style</a:t>
            </a:r>
          </a:p>
        </p:txBody>
      </p:sp>
      <p:sp>
        <p:nvSpPr>
          <p:cNvPr id="3" name="Content Placeholder 2"/>
          <p:cNvSpPr>
            <a:spLocks noGrp="1"/>
          </p:cNvSpPr>
          <p:nvPr>
            <p:ph sz="half" idx="1"/>
          </p:nvPr>
        </p:nvSpPr>
        <p:spPr>
          <a:xfrm>
            <a:off x="609600" y="1905000"/>
            <a:ext cx="5384800" cy="4221163"/>
          </a:xfrm>
        </p:spPr>
        <p:txBody>
          <a:bodyPr/>
          <a:lstStyle>
            <a:lvl1pPr>
              <a:buClrTx/>
              <a:defRPr sz="2400">
                <a:solidFill>
                  <a:srgbClr val="000000"/>
                </a:solidFill>
              </a:defRPr>
            </a:lvl1pPr>
            <a:lvl2pPr>
              <a:buClrTx/>
              <a:defRPr sz="2000">
                <a:solidFill>
                  <a:srgbClr val="000000"/>
                </a:solidFill>
              </a:defRPr>
            </a:lvl2pPr>
            <a:lvl3pPr>
              <a:buClrTx/>
              <a:defRPr sz="1800">
                <a:solidFill>
                  <a:srgbClr val="000000"/>
                </a:solidFill>
              </a:defRPr>
            </a:lvl3pPr>
            <a:lvl4pPr>
              <a:buClrTx/>
              <a:defRPr sz="1600">
                <a:solidFill>
                  <a:srgbClr val="000000"/>
                </a:solidFill>
              </a:defRPr>
            </a:lvl4pPr>
            <a:lvl5pPr>
              <a:buClrTx/>
              <a:defRPr sz="14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05000"/>
            <a:ext cx="5384800" cy="4221163"/>
          </a:xfrm>
        </p:spPr>
        <p:txBody>
          <a:bodyPr/>
          <a:lstStyle>
            <a:lvl1pPr>
              <a:buClrTx/>
              <a:defRPr sz="2400">
                <a:solidFill>
                  <a:srgbClr val="000000"/>
                </a:solidFill>
              </a:defRPr>
            </a:lvl1pPr>
            <a:lvl2pPr>
              <a:buClrTx/>
              <a:defRPr sz="2000">
                <a:solidFill>
                  <a:srgbClr val="000000"/>
                </a:solidFill>
              </a:defRPr>
            </a:lvl2pPr>
            <a:lvl3pPr>
              <a:buClrTx/>
              <a:defRPr sz="1800">
                <a:solidFill>
                  <a:srgbClr val="000000"/>
                </a:solidFill>
              </a:defRPr>
            </a:lvl3pPr>
            <a:lvl4pPr>
              <a:buClrTx/>
              <a:defRPr sz="1600">
                <a:solidFill>
                  <a:srgbClr val="000000"/>
                </a:solidFill>
              </a:defRPr>
            </a:lvl4pPr>
            <a:lvl5pPr>
              <a:buClrTx/>
              <a:defRPr sz="14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D971E41D-BC73-4614-9123-DE6CF50CF4DC}" type="slidenum">
              <a:rPr lang="en-US" smtClean="0"/>
              <a:pPr>
                <a:defRPr/>
              </a:pPr>
              <a:t>‹#›</a:t>
            </a:fld>
            <a:endParaRPr lang="en-US" dirty="0"/>
          </a:p>
        </p:txBody>
      </p:sp>
    </p:spTree>
    <p:extLst>
      <p:ext uri="{BB962C8B-B14F-4D97-AF65-F5344CB8AC3E}">
        <p14:creationId xmlns:p14="http://schemas.microsoft.com/office/powerpoint/2010/main" val="24393776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13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96607" y="222553"/>
            <a:ext cx="11438721" cy="951534"/>
          </a:xfrm>
          <a:prstGeom prst="rect">
            <a:avLst/>
          </a:prstGeom>
        </p:spPr>
        <p:txBody>
          <a:bodyPr vert="horz" lIns="91440" tIns="45720" rIns="91440" bIns="45720" rtlCol="0" anchor="ctr">
            <a:normAutofit/>
          </a:bodyPr>
          <a:lstStyle/>
          <a:p>
            <a:r>
              <a:rPr lang="en-US" dirty="0"/>
              <a:t>Slide Title is Calibri Bold, 36pt, Title Case</a:t>
            </a:r>
          </a:p>
        </p:txBody>
      </p:sp>
      <p:sp>
        <p:nvSpPr>
          <p:cNvPr id="3" name="Text Placeholder 2"/>
          <p:cNvSpPr>
            <a:spLocks noGrp="1"/>
          </p:cNvSpPr>
          <p:nvPr>
            <p:ph type="body" idx="1"/>
          </p:nvPr>
        </p:nvSpPr>
        <p:spPr>
          <a:xfrm>
            <a:off x="393164" y="1487277"/>
            <a:ext cx="11442164" cy="4560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1443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7" r:id="rId5"/>
  </p:sldLayoutIdLst>
  <p:hf hdr="0" ftr="0" dt="0"/>
  <p:txStyles>
    <p:titleStyle>
      <a:lvl1pPr algn="ctr" defTabSz="914400" rtl="0" eaLnBrk="1" latinLnBrk="0" hangingPunct="1">
        <a:lnSpc>
          <a:spcPct val="90000"/>
        </a:lnSpc>
        <a:spcBef>
          <a:spcPct val="0"/>
        </a:spcBef>
        <a:buNone/>
        <a:defRPr sz="3600" b="1" i="0" kern="1200" baseline="0">
          <a:solidFill>
            <a:schemeClr val="bg1"/>
          </a:solidFill>
          <a:latin typeface="+mn-lt"/>
          <a:ea typeface="Arial" charset="0"/>
          <a:cs typeface="Arial" charset="0"/>
        </a:defRPr>
      </a:lvl1pPr>
    </p:titleStyle>
    <p:bodyStyle>
      <a:lvl1pPr marL="228600" indent="-228600" algn="l" defTabSz="914400" rtl="0" eaLnBrk="1" latinLnBrk="0" hangingPunct="1">
        <a:lnSpc>
          <a:spcPct val="90000"/>
        </a:lnSpc>
        <a:spcBef>
          <a:spcPts val="1000"/>
        </a:spcBef>
        <a:buClr>
          <a:schemeClr val="accent3"/>
        </a:buClr>
        <a:buFont typeface="Arial"/>
        <a:buChar char="•"/>
        <a:defRPr sz="2800" b="0" i="0" kern="120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Clr>
          <a:schemeClr val="accent3"/>
        </a:buClr>
        <a:buFont typeface="Arial"/>
        <a:buChar char="•"/>
        <a:defRPr sz="2400" b="0" i="0" kern="1200">
          <a:solidFill>
            <a:schemeClr val="tx1"/>
          </a:solidFill>
          <a:latin typeface="+mn-lt"/>
          <a:ea typeface="Arial" charset="0"/>
          <a:cs typeface="Arial" charset="0"/>
        </a:defRPr>
      </a:lvl2pPr>
      <a:lvl3pPr marL="1143000" indent="-228600" algn="l" defTabSz="914400" rtl="0" eaLnBrk="1" latinLnBrk="0" hangingPunct="1">
        <a:lnSpc>
          <a:spcPct val="90000"/>
        </a:lnSpc>
        <a:spcBef>
          <a:spcPts val="500"/>
        </a:spcBef>
        <a:buClr>
          <a:schemeClr val="accent3"/>
        </a:buClr>
        <a:buFont typeface="Arial"/>
        <a:buChar char="•"/>
        <a:defRPr sz="2000" b="0" i="0" kern="1200">
          <a:solidFill>
            <a:schemeClr val="tx1"/>
          </a:solidFill>
          <a:latin typeface="+mn-lt"/>
          <a:ea typeface="Arial" charset="0"/>
          <a:cs typeface="Arial" charset="0"/>
        </a:defRPr>
      </a:lvl3pPr>
      <a:lvl4pPr marL="1600200" indent="-228600" algn="l" defTabSz="914400" rtl="0" eaLnBrk="1" latinLnBrk="0" hangingPunct="1">
        <a:lnSpc>
          <a:spcPct val="90000"/>
        </a:lnSpc>
        <a:spcBef>
          <a:spcPts val="500"/>
        </a:spcBef>
        <a:buClr>
          <a:schemeClr val="accent3"/>
        </a:buClr>
        <a:buFont typeface="Arial"/>
        <a:buChar char="•"/>
        <a:defRPr sz="1800" b="0" i="0" kern="1200">
          <a:solidFill>
            <a:schemeClr val="tx1"/>
          </a:solidFill>
          <a:latin typeface="+mn-lt"/>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685800"/>
            <a:ext cx="12192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609600" y="1905000"/>
            <a:ext cx="109728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7" name="Rectangle 13"/>
          <p:cNvSpPr>
            <a:spLocks noGrp="1" noChangeArrowheads="1"/>
          </p:cNvSpPr>
          <p:nvPr>
            <p:ph type="dt" sz="half" idx="2"/>
          </p:nvPr>
        </p:nvSpPr>
        <p:spPr bwMode="auto">
          <a:xfrm>
            <a:off x="4673600" y="647700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defRPr>
            </a:lvl1pPr>
          </a:lstStyle>
          <a:p>
            <a:pPr>
              <a:defRPr/>
            </a:pPr>
            <a:endParaRPr lang="en-US"/>
          </a:p>
        </p:txBody>
      </p:sp>
      <p:sp>
        <p:nvSpPr>
          <p:cNvPr id="1038" name="Rectangle 14"/>
          <p:cNvSpPr>
            <a:spLocks noGrp="1" noChangeArrowheads="1"/>
          </p:cNvSpPr>
          <p:nvPr>
            <p:ph type="ftr" sz="quarter" idx="3"/>
          </p:nvPr>
        </p:nvSpPr>
        <p:spPr bwMode="auto">
          <a:xfrm>
            <a:off x="101600" y="6477000"/>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tx1"/>
                </a:solidFill>
              </a:defRPr>
            </a:lvl1pPr>
          </a:lstStyle>
          <a:p>
            <a:pPr>
              <a:defRPr/>
            </a:pPr>
            <a:endParaRPr lang="en-US"/>
          </a:p>
        </p:txBody>
      </p:sp>
      <p:sp>
        <p:nvSpPr>
          <p:cNvPr id="1039" name="Rectangle 15"/>
          <p:cNvSpPr>
            <a:spLocks noGrp="1" noChangeArrowheads="1"/>
          </p:cNvSpPr>
          <p:nvPr>
            <p:ph type="sldNum" sz="quarter" idx="4"/>
          </p:nvPr>
        </p:nvSpPr>
        <p:spPr bwMode="auto">
          <a:xfrm>
            <a:off x="9144000" y="647700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2"/>
                </a:solidFill>
              </a:defRPr>
            </a:lvl1pPr>
          </a:lstStyle>
          <a:p>
            <a:pPr>
              <a:defRPr/>
            </a:pPr>
            <a:fld id="{46DE06FC-6ECF-4ECA-BBFD-DD264E44AAA5}" type="slidenum">
              <a:rPr lang="en-US" smtClean="0"/>
              <a:pPr>
                <a:defRPr/>
              </a:pPr>
              <a:t>‹#›</a:t>
            </a:fld>
            <a:endParaRPr lang="en-US" dirty="0"/>
          </a:p>
        </p:txBody>
      </p:sp>
    </p:spTree>
    <p:extLst>
      <p:ext uri="{BB962C8B-B14F-4D97-AF65-F5344CB8AC3E}">
        <p14:creationId xmlns:p14="http://schemas.microsoft.com/office/powerpoint/2010/main" val="54085057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lvl1pPr algn="ctr" rtl="0" eaLnBrk="1" fontAlgn="base" hangingPunct="1">
        <a:spcBef>
          <a:spcPct val="0"/>
        </a:spcBef>
        <a:spcAft>
          <a:spcPct val="0"/>
        </a:spcAft>
        <a:defRPr sz="3200" b="1">
          <a:solidFill>
            <a:srgbClr val="0D609C"/>
          </a:solidFill>
          <a:latin typeface="+mj-lt"/>
          <a:ea typeface="ＭＳ Ｐゴシック" charset="-128"/>
          <a:cs typeface="ＭＳ Ｐゴシック" charset="-128"/>
        </a:defRPr>
      </a:lvl1pPr>
      <a:lvl2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2pPr>
      <a:lvl3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3pPr>
      <a:lvl4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4pPr>
      <a:lvl5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3200" b="1">
          <a:solidFill>
            <a:srgbClr val="006600"/>
          </a:solidFill>
          <a:latin typeface="Georgia" charset="0"/>
        </a:defRPr>
      </a:lvl6pPr>
      <a:lvl7pPr marL="914400" algn="ctr" rtl="0" eaLnBrk="1" fontAlgn="base" hangingPunct="1">
        <a:spcBef>
          <a:spcPct val="0"/>
        </a:spcBef>
        <a:spcAft>
          <a:spcPct val="0"/>
        </a:spcAft>
        <a:defRPr sz="3200" b="1">
          <a:solidFill>
            <a:srgbClr val="006600"/>
          </a:solidFill>
          <a:latin typeface="Georgia" charset="0"/>
        </a:defRPr>
      </a:lvl7pPr>
      <a:lvl8pPr marL="1371600" algn="ctr" rtl="0" eaLnBrk="1" fontAlgn="base" hangingPunct="1">
        <a:spcBef>
          <a:spcPct val="0"/>
        </a:spcBef>
        <a:spcAft>
          <a:spcPct val="0"/>
        </a:spcAft>
        <a:defRPr sz="3200" b="1">
          <a:solidFill>
            <a:srgbClr val="006600"/>
          </a:solidFill>
          <a:latin typeface="Georgia" charset="0"/>
        </a:defRPr>
      </a:lvl8pPr>
      <a:lvl9pPr marL="1828800" algn="ctr" rtl="0" eaLnBrk="1" fontAlgn="base" hangingPunct="1">
        <a:spcBef>
          <a:spcPct val="0"/>
        </a:spcBef>
        <a:spcAft>
          <a:spcPct val="0"/>
        </a:spcAft>
        <a:defRPr sz="3200" b="1">
          <a:solidFill>
            <a:srgbClr val="006600"/>
          </a:solidFill>
          <a:latin typeface="Georgia" charset="0"/>
        </a:defRPr>
      </a:lvl9pPr>
    </p:titleStyle>
    <p:bodyStyle>
      <a:lvl1pPr marL="342900" indent="-342900" algn="l" rtl="0" eaLnBrk="1" fontAlgn="base" hangingPunct="1">
        <a:spcBef>
          <a:spcPct val="20000"/>
        </a:spcBef>
        <a:spcAft>
          <a:spcPct val="0"/>
        </a:spcAft>
        <a:buSzPct val="75000"/>
        <a:buFont typeface="Arial" pitchFamily="34" charset="0"/>
        <a:buChar char="●"/>
        <a:defRPr sz="24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SzPct val="80000"/>
        <a:buFont typeface="Wingdings" pitchFamily="2" charset="2"/>
        <a:buChar char="t"/>
        <a:defRPr sz="2000">
          <a:solidFill>
            <a:schemeClr val="tx1"/>
          </a:solidFill>
          <a:latin typeface="+mn-lt"/>
          <a:ea typeface="ＭＳ Ｐゴシック" charset="-128"/>
          <a:cs typeface="ＭＳ Ｐゴシック"/>
        </a:defRPr>
      </a:lvl2pPr>
      <a:lvl3pPr marL="1143000" indent="-228600" algn="l" rtl="0" eaLnBrk="1" fontAlgn="base" hangingPunct="1">
        <a:spcBef>
          <a:spcPct val="20000"/>
        </a:spcBef>
        <a:spcAft>
          <a:spcPct val="0"/>
        </a:spcAft>
        <a:buSzPct val="100000"/>
        <a:buFont typeface="Wingdings" pitchFamily="2" charset="2"/>
        <a:buChar char="§"/>
        <a:defRPr>
          <a:solidFill>
            <a:schemeClr val="tx1"/>
          </a:solidFill>
          <a:latin typeface="+mn-lt"/>
          <a:ea typeface="ＭＳ Ｐゴシック" charset="-128"/>
          <a:cs typeface="ＭＳ Ｐゴシック"/>
        </a:defRPr>
      </a:lvl3pPr>
      <a:lvl4pPr marL="1600200" indent="-228600" algn="l" rtl="0" eaLnBrk="1" fontAlgn="base" hangingPunct="1">
        <a:spcBef>
          <a:spcPct val="20000"/>
        </a:spcBef>
        <a:spcAft>
          <a:spcPct val="0"/>
        </a:spcAft>
        <a:buChar char="–"/>
        <a:defRPr sz="1600">
          <a:solidFill>
            <a:schemeClr val="tx1"/>
          </a:solidFill>
          <a:latin typeface="Arial" charset="0"/>
          <a:ea typeface="ＭＳ Ｐゴシック" charset="-128"/>
          <a:cs typeface="ＭＳ Ｐゴシック"/>
        </a:defRPr>
      </a:lvl4pPr>
      <a:lvl5pPr marL="2057400" indent="-228600" algn="l" rtl="0" eaLnBrk="1" fontAlgn="base" hangingPunct="1">
        <a:spcBef>
          <a:spcPct val="20000"/>
        </a:spcBef>
        <a:spcAft>
          <a:spcPct val="0"/>
        </a:spcAft>
        <a:buChar char="»"/>
        <a:defRPr sz="1400">
          <a:solidFill>
            <a:schemeClr val="tx1"/>
          </a:solidFill>
          <a:latin typeface="Arial" charset="0"/>
          <a:ea typeface="ＭＳ Ｐゴシック"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emf"/><Relationship Id="rId5" Type="http://schemas.openxmlformats.org/officeDocument/2006/relationships/image" Target="../media/image49.tiff"/><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G"/><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hyperlink" Target="https://nps.edu/web/ci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doi.org/10.25921/stkw-7w73" TargetMode="External"/><Relationship Id="rId4" Type="http://schemas.openxmlformats.org/officeDocument/2006/relationships/hyperlink" Target="https://www.ncei.noaa.gov/access/billion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399-783E-4002-9058-08D594A9F688}"/>
              </a:ext>
            </a:extLst>
          </p:cNvPr>
          <p:cNvSpPr>
            <a:spLocks noGrp="1"/>
          </p:cNvSpPr>
          <p:nvPr>
            <p:ph type="ctrTitle"/>
          </p:nvPr>
        </p:nvSpPr>
        <p:spPr>
          <a:xfrm>
            <a:off x="92486" y="1193675"/>
            <a:ext cx="7546564" cy="1739096"/>
          </a:xfrm>
        </p:spPr>
        <p:txBody>
          <a:bodyPr>
            <a:normAutofit/>
          </a:bodyPr>
          <a:lstStyle/>
          <a:p>
            <a:r>
              <a:rPr lang="en-US" dirty="0"/>
              <a:t>Advancing Resilience Theory</a:t>
            </a:r>
            <a:br>
              <a:rPr lang="en-US" dirty="0"/>
            </a:br>
            <a:r>
              <a:rPr lang="en-US" dirty="0"/>
              <a:t>and Tools to Combat Environmental Surprise</a:t>
            </a:r>
          </a:p>
        </p:txBody>
      </p:sp>
      <p:sp>
        <p:nvSpPr>
          <p:cNvPr id="3" name="Subtitle 2">
            <a:extLst>
              <a:ext uri="{FF2B5EF4-FFF2-40B4-BE49-F238E27FC236}">
                <a16:creationId xmlns:a16="http://schemas.microsoft.com/office/drawing/2014/main" id="{38DCC7DF-44E6-4C73-8F46-031377EAD75C}"/>
              </a:ext>
            </a:extLst>
          </p:cNvPr>
          <p:cNvSpPr>
            <a:spLocks noGrp="1"/>
          </p:cNvSpPr>
          <p:nvPr>
            <p:ph type="subTitle" idx="1"/>
          </p:nvPr>
        </p:nvSpPr>
        <p:spPr>
          <a:xfrm>
            <a:off x="92486" y="3104097"/>
            <a:ext cx="7546564" cy="1902801"/>
          </a:xfrm>
        </p:spPr>
        <p:txBody>
          <a:bodyPr>
            <a:normAutofit/>
          </a:bodyPr>
          <a:lstStyle/>
          <a:p>
            <a:pPr>
              <a:spcBef>
                <a:spcPts val="400"/>
              </a:spcBef>
            </a:pPr>
            <a:r>
              <a:rPr lang="en-US" sz="2800" dirty="0">
                <a:latin typeface="+mn-lt"/>
              </a:rPr>
              <a:t>David Alderson</a:t>
            </a:r>
          </a:p>
          <a:p>
            <a:pPr>
              <a:spcBef>
                <a:spcPts val="400"/>
              </a:spcBef>
            </a:pPr>
            <a:r>
              <a:rPr lang="en-US" dirty="0">
                <a:latin typeface="+mn-lt"/>
              </a:rPr>
              <a:t>Operations Research Department</a:t>
            </a:r>
          </a:p>
          <a:p>
            <a:pPr>
              <a:spcBef>
                <a:spcPts val="400"/>
              </a:spcBef>
            </a:pPr>
            <a:r>
              <a:rPr lang="en-US" dirty="0">
                <a:latin typeface="+mn-lt"/>
              </a:rPr>
              <a:t>Center for Infrastructure Defense</a:t>
            </a:r>
          </a:p>
          <a:p>
            <a:pPr>
              <a:spcBef>
                <a:spcPts val="400"/>
              </a:spcBef>
            </a:pPr>
            <a:r>
              <a:rPr lang="en-US" dirty="0">
                <a:latin typeface="+mn-lt"/>
              </a:rPr>
              <a:t>Naval Postgraduate School, Monterey, CA </a:t>
            </a:r>
            <a:endParaRPr lang="en-US" sz="2800" dirty="0">
              <a:latin typeface="+mn-lt"/>
            </a:endParaRPr>
          </a:p>
        </p:txBody>
      </p:sp>
      <p:pic>
        <p:nvPicPr>
          <p:cNvPr id="4" name="Audio 3">
            <a:hlinkClick r:id="" action="ppaction://media"/>
            <a:extLst>
              <a:ext uri="{FF2B5EF4-FFF2-40B4-BE49-F238E27FC236}">
                <a16:creationId xmlns:a16="http://schemas.microsoft.com/office/drawing/2014/main" id="{A04121BB-FC93-4338-B34D-27FD00DDA5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pic>
        <p:nvPicPr>
          <p:cNvPr id="5" name="Picture 2" descr="Report Templates &amp; Guidance">
            <a:extLst>
              <a:ext uri="{FF2B5EF4-FFF2-40B4-BE49-F238E27FC236}">
                <a16:creationId xmlns:a16="http://schemas.microsoft.com/office/drawing/2014/main" id="{60A5319A-C331-6A58-B227-96312BAA9B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3351" y="5705070"/>
            <a:ext cx="4133079" cy="1188260"/>
          </a:xfrm>
          <a:prstGeom prst="rect">
            <a:avLst/>
          </a:prstGeom>
          <a:solidFill>
            <a:schemeClr val="bg1"/>
          </a:solidFill>
        </p:spPr>
      </p:pic>
      <p:sp>
        <p:nvSpPr>
          <p:cNvPr id="7" name="TextBox 6">
            <a:extLst>
              <a:ext uri="{FF2B5EF4-FFF2-40B4-BE49-F238E27FC236}">
                <a16:creationId xmlns:a16="http://schemas.microsoft.com/office/drawing/2014/main" id="{51FCCE36-EF30-A01D-1783-5ADB1902FE41}"/>
              </a:ext>
            </a:extLst>
          </p:cNvPr>
          <p:cNvSpPr txBox="1"/>
          <p:nvPr/>
        </p:nvSpPr>
        <p:spPr>
          <a:xfrm>
            <a:off x="92486" y="5003466"/>
            <a:ext cx="6162804" cy="1200329"/>
          </a:xfrm>
          <a:prstGeom prst="rect">
            <a:avLst/>
          </a:prstGeom>
          <a:noFill/>
        </p:spPr>
        <p:txBody>
          <a:bodyPr wrap="square">
            <a:spAutoFit/>
          </a:bodyPr>
          <a:lstStyle/>
          <a:p>
            <a:pPr algn="ctr" eaLnBrk="1" hangingPunct="1"/>
            <a:r>
              <a:rPr lang="en-US" sz="2400" dirty="0">
                <a:solidFill>
                  <a:schemeClr val="tx1"/>
                </a:solidFill>
              </a:rPr>
              <a:t>2024 DoD SERDP NICE PROJECT WORKSHOP</a:t>
            </a:r>
          </a:p>
          <a:p>
            <a:pPr algn="ctr" eaLnBrk="1" hangingPunct="1"/>
            <a:r>
              <a:rPr lang="en-US" sz="2400" dirty="0">
                <a:solidFill>
                  <a:schemeClr val="tx1"/>
                </a:solidFill>
                <a:ea typeface="ＭＳ Ｐゴシック"/>
              </a:rPr>
              <a:t>25-26 April 2024</a:t>
            </a:r>
          </a:p>
          <a:p>
            <a:pPr algn="ctr" eaLnBrk="1" hangingPunct="1"/>
            <a:r>
              <a:rPr lang="en-US" sz="2400" dirty="0">
                <a:solidFill>
                  <a:schemeClr val="tx1"/>
                </a:solidFill>
                <a:ea typeface="ＭＳ Ｐゴシック"/>
              </a:rPr>
              <a:t>Northeastern University, Boston MA</a:t>
            </a:r>
          </a:p>
        </p:txBody>
      </p:sp>
      <p:sp>
        <p:nvSpPr>
          <p:cNvPr id="9" name="TextBox 8">
            <a:extLst>
              <a:ext uri="{FF2B5EF4-FFF2-40B4-BE49-F238E27FC236}">
                <a16:creationId xmlns:a16="http://schemas.microsoft.com/office/drawing/2014/main" id="{796BBD5C-C338-FC71-0F0D-6C10C63B6218}"/>
              </a:ext>
            </a:extLst>
          </p:cNvPr>
          <p:cNvSpPr txBox="1"/>
          <p:nvPr/>
        </p:nvSpPr>
        <p:spPr>
          <a:xfrm>
            <a:off x="205484" y="6405798"/>
            <a:ext cx="5936807" cy="415498"/>
          </a:xfrm>
          <a:prstGeom prst="rect">
            <a:avLst/>
          </a:prstGeom>
          <a:noFill/>
        </p:spPr>
        <p:txBody>
          <a:bodyPr wrap="square" rtlCol="0">
            <a:spAutoFit/>
          </a:bodyPr>
          <a:lstStyle/>
          <a:p>
            <a:pPr algn="ctr"/>
            <a:r>
              <a:rPr lang="en-US" sz="1050" dirty="0">
                <a:solidFill>
                  <a:srgbClr val="002060"/>
                </a:solidFill>
                <a:latin typeface="Poppins" pitchFamily="2" charset="77"/>
                <a:cs typeface="Poppins" pitchFamily="2" charset="77"/>
              </a:rPr>
              <a:t>The views expressed here represent the perspective of the authors only and do not necessarily reflect the policy of the Navy or Department of Defense.</a:t>
            </a:r>
          </a:p>
        </p:txBody>
      </p:sp>
    </p:spTree>
    <p:extLst>
      <p:ext uri="{BB962C8B-B14F-4D97-AF65-F5344CB8AC3E}">
        <p14:creationId xmlns:p14="http://schemas.microsoft.com/office/powerpoint/2010/main" val="2877705730"/>
      </p:ext>
    </p:extLst>
  </p:cSld>
  <p:clrMapOvr>
    <a:masterClrMapping/>
  </p:clrMapOvr>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04800"/>
            <a:ext cx="9144000" cy="609600"/>
          </a:xfrm>
        </p:spPr>
        <p:txBody>
          <a:bodyPr>
            <a:noAutofit/>
          </a:bodyPr>
          <a:lstStyle/>
          <a:p>
            <a:pPr>
              <a:spcBef>
                <a:spcPts val="1200"/>
              </a:spcBef>
            </a:pPr>
            <a:r>
              <a:rPr lang="en-US" sz="3200" dirty="0"/>
              <a:t>The “Resilience Curve” is a Poor Model of Resilience</a:t>
            </a:r>
          </a:p>
        </p:txBody>
      </p:sp>
      <p:sp>
        <p:nvSpPr>
          <p:cNvPr id="4" name="Slide Number Placeholder 3"/>
          <p:cNvSpPr>
            <a:spLocks noGrp="1"/>
          </p:cNvSpPr>
          <p:nvPr>
            <p:ph type="sldNum" sz="quarter" idx="12"/>
          </p:nvPr>
        </p:nvSpPr>
        <p:spPr bwMode="auto">
          <a:xfrm>
            <a:off x="10668000" y="647700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accent6">
                    <a:lumMod val="10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407A1CAB-7516-4CCD-94E9-49442F727ECD}" type="slidenum">
              <a:rPr lang="en-US" smtClean="0"/>
              <a:pPr>
                <a:defRPr/>
              </a:pPr>
              <a:t>10</a:t>
            </a:fld>
            <a:endParaRPr lang="en-US" dirty="0"/>
          </a:p>
        </p:txBody>
      </p:sp>
      <p:pic>
        <p:nvPicPr>
          <p:cNvPr id="3" name="Picture 2">
            <a:extLst>
              <a:ext uri="{FF2B5EF4-FFF2-40B4-BE49-F238E27FC236}">
                <a16:creationId xmlns:a16="http://schemas.microsoft.com/office/drawing/2014/main" id="{0402D3CD-33AB-7AB6-3CD9-C8188B6CB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8372475" cy="5410200"/>
          </a:xfrm>
          <a:prstGeom prst="rect">
            <a:avLst/>
          </a:prstGeom>
        </p:spPr>
      </p:pic>
      <p:sp>
        <p:nvSpPr>
          <p:cNvPr id="5" name="TextBox 4">
            <a:extLst>
              <a:ext uri="{FF2B5EF4-FFF2-40B4-BE49-F238E27FC236}">
                <a16:creationId xmlns:a16="http://schemas.microsoft.com/office/drawing/2014/main" id="{3BE47CBD-D5DC-2FC9-07C0-CF697C3B550D}"/>
              </a:ext>
            </a:extLst>
          </p:cNvPr>
          <p:cNvSpPr txBox="1"/>
          <p:nvPr/>
        </p:nvSpPr>
        <p:spPr>
          <a:xfrm>
            <a:off x="914399" y="5172393"/>
            <a:ext cx="6858000" cy="707886"/>
          </a:xfrm>
          <a:prstGeom prst="rect">
            <a:avLst/>
          </a:prstGeom>
          <a:noFill/>
        </p:spPr>
        <p:txBody>
          <a:bodyPr wrap="square" rtlCol="0">
            <a:spAutoFit/>
          </a:bodyPr>
          <a:lstStyle/>
          <a:p>
            <a:pPr defTabSz="457200"/>
            <a:r>
              <a:rPr lang="en-US" sz="2000" dirty="0">
                <a:solidFill>
                  <a:prstClr val="black"/>
                </a:solidFill>
                <a:latin typeface="Calibri" panose="020F0502020204030204"/>
              </a:rPr>
              <a:t>The National Academy of Science – “the ability to </a:t>
            </a:r>
            <a:r>
              <a:rPr lang="en-US" sz="2000" dirty="0">
                <a:solidFill>
                  <a:srgbClr val="0070C0"/>
                </a:solidFill>
                <a:latin typeface="Calibri" panose="020F0502020204030204"/>
              </a:rPr>
              <a:t>plan</a:t>
            </a:r>
            <a:r>
              <a:rPr lang="en-US" sz="2000" dirty="0">
                <a:solidFill>
                  <a:srgbClr val="FF0000"/>
                </a:solidFill>
                <a:latin typeface="Calibri" panose="020F0502020204030204"/>
              </a:rPr>
              <a:t> </a:t>
            </a:r>
            <a:r>
              <a:rPr lang="en-US" sz="2000" dirty="0">
                <a:solidFill>
                  <a:prstClr val="black"/>
                </a:solidFill>
                <a:latin typeface="Calibri" panose="020F0502020204030204"/>
              </a:rPr>
              <a:t>and</a:t>
            </a:r>
            <a:r>
              <a:rPr lang="en-US" sz="2000" dirty="0">
                <a:solidFill>
                  <a:srgbClr val="FF0000"/>
                </a:solidFill>
                <a:latin typeface="Calibri" panose="020F0502020204030204"/>
              </a:rPr>
              <a:t> </a:t>
            </a:r>
            <a:r>
              <a:rPr lang="en-US" sz="2000" dirty="0">
                <a:solidFill>
                  <a:srgbClr val="0070C0"/>
                </a:solidFill>
                <a:latin typeface="Calibri" panose="020F0502020204030204"/>
              </a:rPr>
              <a:t>prepare</a:t>
            </a:r>
            <a:r>
              <a:rPr lang="en-US" sz="2000" dirty="0">
                <a:solidFill>
                  <a:srgbClr val="FF0000"/>
                </a:solidFill>
                <a:latin typeface="Calibri" panose="020F0502020204030204"/>
              </a:rPr>
              <a:t> </a:t>
            </a:r>
            <a:r>
              <a:rPr lang="en-US" sz="2000" dirty="0">
                <a:solidFill>
                  <a:prstClr val="black"/>
                </a:solidFill>
                <a:latin typeface="Calibri" panose="020F0502020204030204"/>
              </a:rPr>
              <a:t>for, </a:t>
            </a:r>
            <a:r>
              <a:rPr lang="en-US" sz="2000" dirty="0">
                <a:solidFill>
                  <a:srgbClr val="0070C0"/>
                </a:solidFill>
                <a:latin typeface="Calibri" panose="020F0502020204030204"/>
              </a:rPr>
              <a:t>absorb</a:t>
            </a:r>
            <a:r>
              <a:rPr lang="en-US" sz="2000" dirty="0">
                <a:solidFill>
                  <a:prstClr val="black"/>
                </a:solidFill>
                <a:latin typeface="Calibri" panose="020F0502020204030204"/>
              </a:rPr>
              <a:t>, </a:t>
            </a:r>
            <a:r>
              <a:rPr lang="en-US" sz="2000" dirty="0">
                <a:solidFill>
                  <a:srgbClr val="0070C0"/>
                </a:solidFill>
                <a:latin typeface="Calibri" panose="020F0502020204030204"/>
              </a:rPr>
              <a:t>recover</a:t>
            </a:r>
            <a:r>
              <a:rPr lang="en-US" sz="2000" dirty="0">
                <a:solidFill>
                  <a:prstClr val="black"/>
                </a:solidFill>
                <a:latin typeface="Calibri" panose="020F0502020204030204"/>
              </a:rPr>
              <a:t> from, and </a:t>
            </a:r>
            <a:r>
              <a:rPr lang="en-US" sz="2000" dirty="0">
                <a:solidFill>
                  <a:srgbClr val="0070C0"/>
                </a:solidFill>
                <a:latin typeface="Calibri" panose="020F0502020204030204"/>
              </a:rPr>
              <a:t>adapt</a:t>
            </a:r>
            <a:r>
              <a:rPr lang="en-US" sz="2000" dirty="0">
                <a:solidFill>
                  <a:prstClr val="black"/>
                </a:solidFill>
                <a:latin typeface="Calibri" panose="020F0502020204030204"/>
              </a:rPr>
              <a:t> to adverse events.”</a:t>
            </a:r>
          </a:p>
        </p:txBody>
      </p:sp>
      <p:sp>
        <p:nvSpPr>
          <p:cNvPr id="9" name="TextBox 8">
            <a:extLst>
              <a:ext uri="{FF2B5EF4-FFF2-40B4-BE49-F238E27FC236}">
                <a16:creationId xmlns:a16="http://schemas.microsoft.com/office/drawing/2014/main" id="{249F007E-038D-744E-D02F-A7AF948FA53F}"/>
              </a:ext>
            </a:extLst>
          </p:cNvPr>
          <p:cNvSpPr txBox="1"/>
          <p:nvPr/>
        </p:nvSpPr>
        <p:spPr>
          <a:xfrm>
            <a:off x="7926778" y="2301196"/>
            <a:ext cx="4265222" cy="322514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lvl="0" algn="ctr">
              <a:spcBef>
                <a:spcPts val="1200"/>
              </a:spcBef>
              <a:defRPr sz="32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400" b="0" dirty="0">
                <a:solidFill>
                  <a:srgbClr val="C00000"/>
                </a:solidFill>
                <a:latin typeface="Calibri" panose="020F0502020204030204" pitchFamily="34" charset="0"/>
                <a:cs typeface="Calibri" panose="020F0502020204030204" pitchFamily="34" charset="0"/>
              </a:rPr>
              <a:t>Reinforces oversimplifications and misconceptions about resilience </a:t>
            </a:r>
          </a:p>
          <a:p>
            <a:pPr marL="230188" indent="-230188" algn="l">
              <a:buFont typeface="Arial" panose="020B0604020202020204" pitchFamily="34" charset="0"/>
              <a:buChar char="•"/>
            </a:pPr>
            <a:r>
              <a:rPr lang="en-US" sz="2400" b="0" dirty="0">
                <a:solidFill>
                  <a:srgbClr val="C00000"/>
                </a:solidFill>
                <a:latin typeface="Calibri" panose="020F0502020204030204" pitchFamily="34" charset="0"/>
                <a:cs typeface="Calibri" panose="020F0502020204030204" pitchFamily="34" charset="0"/>
              </a:rPr>
              <a:t>unhelpful for understanding complex systems</a:t>
            </a:r>
          </a:p>
          <a:p>
            <a:pPr marL="230188" indent="-230188" algn="l">
              <a:buFont typeface="Arial" panose="020B0604020202020204" pitchFamily="34" charset="0"/>
              <a:buChar char="•"/>
            </a:pPr>
            <a:r>
              <a:rPr lang="en-US" sz="2400" b="0" dirty="0">
                <a:solidFill>
                  <a:srgbClr val="C00000"/>
                </a:solidFill>
                <a:latin typeface="Calibri" panose="020F0502020204030204" pitchFamily="34" charset="0"/>
                <a:cs typeface="Calibri" panose="020F0502020204030204" pitchFamily="34" charset="0"/>
              </a:rPr>
              <a:t>potentially dangerous for guiding decisions</a:t>
            </a:r>
          </a:p>
        </p:txBody>
      </p:sp>
      <p:sp>
        <p:nvSpPr>
          <p:cNvPr id="6" name="TextBox 5">
            <a:extLst>
              <a:ext uri="{FF2B5EF4-FFF2-40B4-BE49-F238E27FC236}">
                <a16:creationId xmlns:a16="http://schemas.microsoft.com/office/drawing/2014/main" id="{A864922F-BAD8-D73F-B8B7-D24789E6F093}"/>
              </a:ext>
            </a:extLst>
          </p:cNvPr>
          <p:cNvSpPr txBox="1"/>
          <p:nvPr/>
        </p:nvSpPr>
        <p:spPr>
          <a:xfrm>
            <a:off x="3259776" y="1437277"/>
            <a:ext cx="4265222" cy="160611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lvl="0" algn="ctr">
              <a:spcBef>
                <a:spcPts val="1200"/>
              </a:spcBef>
              <a:defRPr sz="32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spcBef>
                <a:spcPts val="0"/>
              </a:spcBef>
            </a:pPr>
            <a:r>
              <a:rPr lang="en-US" sz="2400" b="0" dirty="0">
                <a:solidFill>
                  <a:srgbClr val="C00000"/>
                </a:solidFill>
                <a:latin typeface="Calibri" panose="020F0502020204030204" pitchFamily="34" charset="0"/>
                <a:cs typeface="Calibri" panose="020F0502020204030204" pitchFamily="34" charset="0"/>
              </a:rPr>
              <a:t>Process-Outcome Confusion</a:t>
            </a:r>
          </a:p>
          <a:p>
            <a:pPr marL="342900" indent="-342900" algn="l">
              <a:spcBef>
                <a:spcPts val="0"/>
              </a:spcBef>
              <a:buFont typeface="Arial" panose="020B0604020202020204" pitchFamily="34" charset="0"/>
              <a:buChar char="•"/>
            </a:pPr>
            <a:r>
              <a:rPr lang="en-US" sz="2400" b="0" dirty="0">
                <a:solidFill>
                  <a:srgbClr val="C00000"/>
                </a:solidFill>
                <a:latin typeface="Calibri" panose="020F0502020204030204" pitchFamily="34" charset="0"/>
                <a:cs typeface="Calibri" panose="020F0502020204030204" pitchFamily="34" charset="0"/>
              </a:rPr>
              <a:t>Activities?  How much effort?</a:t>
            </a:r>
          </a:p>
          <a:p>
            <a:pPr marL="342900" indent="-342900" algn="l">
              <a:spcBef>
                <a:spcPts val="0"/>
              </a:spcBef>
              <a:buFont typeface="Arial" panose="020B0604020202020204" pitchFamily="34" charset="0"/>
              <a:buChar char="•"/>
            </a:pPr>
            <a:r>
              <a:rPr lang="en-US" sz="2400" b="0" dirty="0">
                <a:solidFill>
                  <a:srgbClr val="C00000"/>
                </a:solidFill>
                <a:latin typeface="Calibri" panose="020F0502020204030204" pitchFamily="34" charset="0"/>
                <a:cs typeface="Calibri" panose="020F0502020204030204" pitchFamily="34" charset="0"/>
              </a:rPr>
              <a:t>What was helpful?</a:t>
            </a:r>
          </a:p>
          <a:p>
            <a:pPr marL="342900" indent="-342900" algn="l">
              <a:spcBef>
                <a:spcPts val="0"/>
              </a:spcBef>
              <a:buFont typeface="Arial" panose="020B0604020202020204" pitchFamily="34" charset="0"/>
              <a:buChar char="•"/>
            </a:pPr>
            <a:r>
              <a:rPr lang="en-US" sz="2400" b="0" dirty="0">
                <a:solidFill>
                  <a:srgbClr val="C00000"/>
                </a:solidFill>
                <a:latin typeface="Calibri" panose="020F0502020204030204" pitchFamily="34" charset="0"/>
                <a:cs typeface="Calibri" panose="020F0502020204030204" pitchFamily="34" charset="0"/>
              </a:rPr>
              <a:t>What could be done better?</a:t>
            </a:r>
          </a:p>
        </p:txBody>
      </p:sp>
      <p:sp>
        <p:nvSpPr>
          <p:cNvPr id="7" name="Slide Number Placeholder 3">
            <a:extLst>
              <a:ext uri="{FF2B5EF4-FFF2-40B4-BE49-F238E27FC236}">
                <a16:creationId xmlns:a16="http://schemas.microsoft.com/office/drawing/2014/main" id="{B34655F1-6115-BD3C-AEC0-7CF409704DC0}"/>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10</a:t>
            </a:fld>
            <a:endParaRPr lang="en-US" dirty="0"/>
          </a:p>
        </p:txBody>
      </p:sp>
    </p:spTree>
    <p:extLst>
      <p:ext uri="{BB962C8B-B14F-4D97-AF65-F5344CB8AC3E}">
        <p14:creationId xmlns:p14="http://schemas.microsoft.com/office/powerpoint/2010/main" val="186507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38945"/>
          </a:xfrm>
        </p:spPr>
        <p:txBody>
          <a:bodyPr>
            <a:noAutofit/>
          </a:bodyPr>
          <a:lstStyle/>
          <a:p>
            <a:pPr>
              <a:spcBef>
                <a:spcPts val="1200"/>
              </a:spcBef>
            </a:pPr>
            <a:r>
              <a:rPr lang="en-US" sz="3200" dirty="0"/>
              <a:t>When surprised by extreme events, how do infrastructure systems handle challenges that fall outside their design envelope?</a:t>
            </a:r>
          </a:p>
        </p:txBody>
      </p:sp>
      <p:sp>
        <p:nvSpPr>
          <p:cNvPr id="4" name="Slide Number Placeholder 3"/>
          <p:cNvSpPr>
            <a:spLocks noGrp="1"/>
          </p:cNvSpPr>
          <p:nvPr>
            <p:ph type="sldNum" sz="quarter" idx="12"/>
          </p:nvPr>
        </p:nvSpPr>
        <p:spPr bwMode="auto">
          <a:xfrm>
            <a:off x="10668000" y="647700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accent6">
                    <a:lumMod val="10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407A1CAB-7516-4CCD-94E9-49442F727ECD}" type="slidenum">
              <a:rPr lang="en-US" smtClean="0"/>
              <a:pPr>
                <a:defRPr/>
              </a:pPr>
              <a:t>11</a:t>
            </a:fld>
            <a:endParaRPr lang="en-US" dirty="0"/>
          </a:p>
        </p:txBody>
      </p:sp>
      <p:sp>
        <p:nvSpPr>
          <p:cNvPr id="7" name="Rectangle 6">
            <a:extLst>
              <a:ext uri="{FF2B5EF4-FFF2-40B4-BE49-F238E27FC236}">
                <a16:creationId xmlns:a16="http://schemas.microsoft.com/office/drawing/2014/main" id="{5AB4398C-E449-970E-1AA8-29331513A7DA}"/>
              </a:ext>
            </a:extLst>
          </p:cNvPr>
          <p:cNvSpPr/>
          <p:nvPr/>
        </p:nvSpPr>
        <p:spPr>
          <a:xfrm>
            <a:off x="2070147" y="1482932"/>
            <a:ext cx="4319214" cy="528706"/>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3200" b="1" i="1" dirty="0">
                <a:solidFill>
                  <a:srgbClr val="33859B"/>
                </a:solidFill>
                <a:latin typeface="Arial" panose="020B0604020202020204" pitchFamily="34" charset="0"/>
                <a:cs typeface="Arial" panose="020B0604020202020204" pitchFamily="34" charset="0"/>
              </a:rPr>
              <a:t>Brittle</a:t>
            </a:r>
            <a:endParaRPr lang="en-US" sz="4800" b="1" i="1" dirty="0">
              <a:solidFill>
                <a:srgbClr val="33859B"/>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65A2E4B-7E4F-F303-1DE5-9E472527F71E}"/>
              </a:ext>
            </a:extLst>
          </p:cNvPr>
          <p:cNvSpPr/>
          <p:nvPr/>
        </p:nvSpPr>
        <p:spPr>
          <a:xfrm>
            <a:off x="7021721" y="1482932"/>
            <a:ext cx="4319214" cy="528706"/>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3200" b="1" i="1" dirty="0">
                <a:solidFill>
                  <a:srgbClr val="33859B"/>
                </a:solidFill>
                <a:latin typeface="Arial" panose="020B0604020202020204" pitchFamily="34" charset="0"/>
                <a:cs typeface="Arial" panose="020B0604020202020204" pitchFamily="34" charset="0"/>
              </a:rPr>
              <a:t>Resilient</a:t>
            </a:r>
            <a:endParaRPr lang="en-US" sz="4800" b="1" i="1" dirty="0">
              <a:solidFill>
                <a:srgbClr val="33859B"/>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F18A98B-ED79-58DA-0E25-12F3BF491850}"/>
              </a:ext>
            </a:extLst>
          </p:cNvPr>
          <p:cNvSpPr/>
          <p:nvPr/>
        </p:nvSpPr>
        <p:spPr>
          <a:xfrm>
            <a:off x="2070147" y="2067315"/>
            <a:ext cx="4319214" cy="528707"/>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2000" i="1" dirty="0">
                <a:solidFill>
                  <a:schemeClr val="tx1"/>
                </a:solidFill>
                <a:latin typeface="Arial" panose="020B0604020202020204" pitchFamily="34" charset="0"/>
                <a:cs typeface="Arial" panose="020B0604020202020204" pitchFamily="34" charset="0"/>
              </a:rPr>
              <a:t>Do they saturate and fail?</a:t>
            </a:r>
            <a:endParaRPr lang="en-US" sz="3600" b="1" i="1"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FE37073-197D-731D-6C08-C24A2C690FB0}"/>
              </a:ext>
            </a:extLst>
          </p:cNvPr>
          <p:cNvSpPr/>
          <p:nvPr/>
        </p:nvSpPr>
        <p:spPr>
          <a:xfrm>
            <a:off x="6730914" y="1992341"/>
            <a:ext cx="4900828" cy="79767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2000" i="1" dirty="0">
                <a:solidFill>
                  <a:schemeClr val="tx1"/>
                </a:solidFill>
                <a:latin typeface="Arial" panose="020B0604020202020204" pitchFamily="34" charset="0"/>
                <a:cs typeface="Arial" panose="020B0604020202020204" pitchFamily="34" charset="0"/>
              </a:rPr>
              <a:t>Do different elements to come together to extend capability in ways that are novel?</a:t>
            </a:r>
            <a:endParaRPr lang="en-US" sz="3600" b="1" dirty="0">
              <a:solidFill>
                <a:schemeClr val="tx1"/>
              </a:solidFill>
              <a:latin typeface="Arial" panose="020B0604020202020204" pitchFamily="34" charset="0"/>
              <a:cs typeface="Arial" panose="020B0604020202020204" pitchFamily="34" charset="0"/>
            </a:endParaRPr>
          </a:p>
          <a:p>
            <a:pPr lvl="0" algn="ctr"/>
            <a:endParaRPr lang="en-US" sz="3600" b="1"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6D5477F-2DDF-FCCF-8ADC-F881260E7A19}"/>
              </a:ext>
            </a:extLst>
          </p:cNvPr>
          <p:cNvSpPr txBox="1">
            <a:spLocks/>
          </p:cNvSpPr>
          <p:nvPr/>
        </p:nvSpPr>
        <p:spPr>
          <a:xfrm>
            <a:off x="789870" y="3105132"/>
            <a:ext cx="10551065" cy="2878216"/>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defRPr/>
            </a:pPr>
            <a:r>
              <a:rPr lang="en-US" sz="2200" dirty="0">
                <a:latin typeface="Arial" panose="020B0604020202020204" pitchFamily="34" charset="0"/>
                <a:cs typeface="Arial" panose="020B0604020202020204" pitchFamily="34" charset="0"/>
              </a:rPr>
              <a:t>Need to focus on </a:t>
            </a:r>
            <a:r>
              <a:rPr lang="en-US" sz="2200" b="1" dirty="0">
                <a:latin typeface="Arial" panose="020B0604020202020204" pitchFamily="34" charset="0"/>
                <a:cs typeface="Arial" panose="020B0604020202020204" pitchFamily="34" charset="0"/>
              </a:rPr>
              <a:t>Adaptive capacity:</a:t>
            </a:r>
            <a:endParaRPr lang="en-US" sz="2200" dirty="0">
              <a:latin typeface="Arial" panose="020B0604020202020204" pitchFamily="34" charset="0"/>
              <a:cs typeface="Arial" panose="020B0604020202020204" pitchFamily="34" charset="0"/>
            </a:endParaRPr>
          </a:p>
          <a:p>
            <a:pPr>
              <a:spcBef>
                <a:spcPts val="0"/>
              </a:spcBef>
              <a:defRPr/>
            </a:pPr>
            <a:endParaRPr lang="en-US" sz="2200" dirty="0">
              <a:latin typeface="Arial" panose="020B0604020202020204" pitchFamily="34" charset="0"/>
              <a:cs typeface="Arial" panose="020B0604020202020204" pitchFamily="34" charset="0"/>
            </a:endParaRPr>
          </a:p>
          <a:p>
            <a:pPr>
              <a:spcBef>
                <a:spcPts val="0"/>
              </a:spcBef>
              <a:defRPr/>
            </a:pPr>
            <a:r>
              <a:rPr lang="en-US" sz="2200" dirty="0">
                <a:latin typeface="Arial" panose="020B0604020202020204" pitchFamily="34" charset="0"/>
                <a:cs typeface="Arial" panose="020B0604020202020204" pitchFamily="34" charset="0"/>
              </a:rPr>
              <a:t>A system’s </a:t>
            </a:r>
            <a:r>
              <a:rPr lang="en-US" sz="2200" b="1" dirty="0">
                <a:latin typeface="Arial" panose="020B0604020202020204" pitchFamily="34" charset="0"/>
                <a:cs typeface="Arial" panose="020B0604020202020204" pitchFamily="34" charset="0"/>
              </a:rPr>
              <a:t>readiness or potential to change how a system currently works</a:t>
            </a:r>
            <a:r>
              <a:rPr lang="en-US" sz="2200" dirty="0">
                <a:latin typeface="Arial" panose="020B0604020202020204" pitchFamily="34" charset="0"/>
                <a:cs typeface="Arial" panose="020B0604020202020204" pitchFamily="34" charset="0"/>
              </a:rPr>
              <a:t>—its models, plans, processes, behaviors, relationships—to continue to fit changing situations, anomalies, and surprises.</a:t>
            </a:r>
          </a:p>
          <a:p>
            <a:pPr>
              <a:spcBef>
                <a:spcPts val="0"/>
              </a:spcBef>
              <a:defRPr/>
            </a:pPr>
            <a:endParaRPr lang="en-US" sz="2200" dirty="0">
              <a:latin typeface="Arial" panose="020B0604020202020204" pitchFamily="34" charset="0"/>
              <a:cs typeface="Arial" panose="020B0604020202020204" pitchFamily="34" charset="0"/>
            </a:endParaRPr>
          </a:p>
          <a:p>
            <a:pPr>
              <a:spcBef>
                <a:spcPts val="0"/>
              </a:spcBef>
              <a:defRPr/>
            </a:pPr>
            <a:r>
              <a:rPr lang="en-US" sz="2200" dirty="0">
                <a:latin typeface="Arial" panose="020B0604020202020204" pitchFamily="34" charset="0"/>
                <a:cs typeface="Arial" panose="020B0604020202020204" pitchFamily="34" charset="0"/>
              </a:rPr>
              <a:t>A system’s capacity to adapt to challenges ahead, when the exact challenge to be handled </a:t>
            </a:r>
            <a:r>
              <a:rPr lang="en-US" sz="2200" b="1" dirty="0">
                <a:latin typeface="Arial" panose="020B0604020202020204" pitchFamily="34" charset="0"/>
                <a:cs typeface="Arial" panose="020B0604020202020204" pitchFamily="34" charset="0"/>
              </a:rPr>
              <a:t>cannot be specified completely in advance</a:t>
            </a:r>
            <a:r>
              <a:rPr lang="en-US" sz="2200" dirty="0">
                <a:latin typeface="Arial" panose="020B0604020202020204" pitchFamily="34" charset="0"/>
                <a:cs typeface="Arial" panose="020B0604020202020204" pitchFamily="34" charset="0"/>
              </a:rPr>
              <a:t>.</a:t>
            </a:r>
          </a:p>
          <a:p>
            <a:pPr>
              <a:spcBef>
                <a:spcPts val="0"/>
              </a:spcBef>
              <a:defRPr/>
            </a:pPr>
            <a:endParaRPr lang="en-US" sz="2200" dirty="0">
              <a:latin typeface="Arial" panose="020B0604020202020204" pitchFamily="34" charset="0"/>
              <a:cs typeface="Arial" panose="020B0604020202020204" pitchFamily="34" charset="0"/>
            </a:endParaRPr>
          </a:p>
          <a:p>
            <a:pPr>
              <a:spcBef>
                <a:spcPts val="0"/>
              </a:spcBef>
              <a:defRPr/>
            </a:pPr>
            <a:endParaRPr lang="en-US" sz="2200" dirty="0">
              <a:latin typeface="Arial" panose="020B0604020202020204" pitchFamily="34" charset="0"/>
              <a:cs typeface="Arial" panose="020B0604020202020204" pitchFamily="34" charset="0"/>
            </a:endParaRPr>
          </a:p>
        </p:txBody>
      </p:sp>
      <p:sp>
        <p:nvSpPr>
          <p:cNvPr id="6" name="Slide Number Placeholder 3">
            <a:extLst>
              <a:ext uri="{FF2B5EF4-FFF2-40B4-BE49-F238E27FC236}">
                <a16:creationId xmlns:a16="http://schemas.microsoft.com/office/drawing/2014/main" id="{0F7D55EB-1D35-A05A-C570-43D47FC83E7E}"/>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11</a:t>
            </a:fld>
            <a:endParaRPr lang="en-US" dirty="0"/>
          </a:p>
        </p:txBody>
      </p:sp>
    </p:spTree>
    <p:extLst>
      <p:ext uri="{BB962C8B-B14F-4D97-AF65-F5344CB8AC3E}">
        <p14:creationId xmlns:p14="http://schemas.microsoft.com/office/powerpoint/2010/main" val="256102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38945"/>
          </a:xfrm>
        </p:spPr>
        <p:txBody>
          <a:bodyPr>
            <a:noAutofit/>
          </a:bodyPr>
          <a:lstStyle/>
          <a:p>
            <a:pPr>
              <a:spcBef>
                <a:spcPts val="1200"/>
              </a:spcBef>
            </a:pPr>
            <a:r>
              <a:rPr lang="en-US" sz="3200" dirty="0"/>
              <a:t>When surprised by extreme events, how do infrastructure systems handle challenges that fall outside their design envelope?</a:t>
            </a:r>
          </a:p>
        </p:txBody>
      </p:sp>
      <p:sp>
        <p:nvSpPr>
          <p:cNvPr id="4" name="Slide Number Placeholder 3"/>
          <p:cNvSpPr>
            <a:spLocks noGrp="1"/>
          </p:cNvSpPr>
          <p:nvPr>
            <p:ph type="sldNum" sz="quarter" idx="12"/>
          </p:nvPr>
        </p:nvSpPr>
        <p:spPr bwMode="auto">
          <a:xfrm>
            <a:off x="10668000" y="647700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accent6">
                    <a:lumMod val="10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407A1CAB-7516-4CCD-94E9-49442F727ECD}" type="slidenum">
              <a:rPr lang="en-US" smtClean="0"/>
              <a:pPr>
                <a:defRPr/>
              </a:pPr>
              <a:t>12</a:t>
            </a:fld>
            <a:endParaRPr lang="en-US" dirty="0"/>
          </a:p>
        </p:txBody>
      </p:sp>
      <p:graphicFrame>
        <p:nvGraphicFramePr>
          <p:cNvPr id="5" name="Table 4">
            <a:extLst>
              <a:ext uri="{FF2B5EF4-FFF2-40B4-BE49-F238E27FC236}">
                <a16:creationId xmlns:a16="http://schemas.microsoft.com/office/drawing/2014/main" id="{A70488B0-4D72-004D-9A15-2D73E4948478}"/>
              </a:ext>
            </a:extLst>
          </p:cNvPr>
          <p:cNvGraphicFramePr>
            <a:graphicFrameLocks noGrp="1"/>
          </p:cNvGraphicFramePr>
          <p:nvPr>
            <p:extLst>
              <p:ext uri="{D42A27DB-BD31-4B8C-83A1-F6EECF244321}">
                <p14:modId xmlns:p14="http://schemas.microsoft.com/office/powerpoint/2010/main" val="2050303771"/>
              </p:ext>
            </p:extLst>
          </p:nvPr>
        </p:nvGraphicFramePr>
        <p:xfrm>
          <a:off x="463138" y="2733922"/>
          <a:ext cx="11079678" cy="3624943"/>
        </p:xfrm>
        <a:graphic>
          <a:graphicData uri="http://schemas.openxmlformats.org/drawingml/2006/table">
            <a:tbl>
              <a:tblPr firstRow="1" bandRow="1">
                <a:tableStyleId>{5C22544A-7EE6-4342-B048-85BDC9FD1C3A}</a:tableStyleId>
              </a:tblPr>
              <a:tblGrid>
                <a:gridCol w="1864426">
                  <a:extLst>
                    <a:ext uri="{9D8B030D-6E8A-4147-A177-3AD203B41FA5}">
                      <a16:colId xmlns:a16="http://schemas.microsoft.com/office/drawing/2014/main" val="20000"/>
                    </a:ext>
                  </a:extLst>
                </a:gridCol>
                <a:gridCol w="4595751">
                  <a:extLst>
                    <a:ext uri="{9D8B030D-6E8A-4147-A177-3AD203B41FA5}">
                      <a16:colId xmlns:a16="http://schemas.microsoft.com/office/drawing/2014/main" val="20001"/>
                    </a:ext>
                  </a:extLst>
                </a:gridCol>
                <a:gridCol w="4619501">
                  <a:extLst>
                    <a:ext uri="{9D8B030D-6E8A-4147-A177-3AD203B41FA5}">
                      <a16:colId xmlns:a16="http://schemas.microsoft.com/office/drawing/2014/main" val="20002"/>
                    </a:ext>
                  </a:extLst>
                </a:gridCol>
              </a:tblGrid>
              <a:tr h="576943">
                <a:tc>
                  <a:txBody>
                    <a:bodyPr/>
                    <a:lstStyle/>
                    <a:p>
                      <a:r>
                        <a:rPr lang="en-US" sz="2800" dirty="0">
                          <a:latin typeface="Arial Narrow" panose="020B0606020202030204" pitchFamily="34" charset="0"/>
                        </a:rPr>
                        <a:t>Resilience Processes</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5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latin typeface="Arial Narrow" panose="020B0606020202030204" pitchFamily="34" charset="0"/>
                        </a:rPr>
                        <a:t>Shock (maladaptive)</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5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latin typeface="Arial Narrow" panose="020B0606020202030204" pitchFamily="34" charset="0"/>
                        </a:rPr>
                        <a:t>Resilience (adaptive)</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59B"/>
                    </a:solidFill>
                  </a:tcPr>
                </a:tc>
                <a:extLst>
                  <a:ext uri="{0D108BD9-81ED-4DB2-BD59-A6C34878D82A}">
                    <a16:rowId xmlns:a16="http://schemas.microsoft.com/office/drawing/2014/main" val="10000"/>
                  </a:ext>
                </a:extLst>
              </a:tr>
              <a:tr h="576943">
                <a:tc>
                  <a:txBody>
                    <a:bodyPr/>
                    <a:lstStyle/>
                    <a:p>
                      <a:r>
                        <a:rPr lang="en-US" sz="2400" b="1" kern="1200" dirty="0">
                          <a:solidFill>
                            <a:schemeClr val="tx1"/>
                          </a:solidFill>
                          <a:latin typeface="Arial Narrow" panose="020B0606020202030204" pitchFamily="34" charset="0"/>
                          <a:ea typeface="+mn-ea"/>
                          <a:cs typeface="Arial" panose="020B0604020202020204" pitchFamily="34" charset="0"/>
                        </a:rPr>
                        <a:t>Sensing</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kern="1200" dirty="0">
                          <a:solidFill>
                            <a:schemeClr val="tx1"/>
                          </a:solidFill>
                          <a:latin typeface="Arial Narrow" panose="020B0606020202030204" pitchFamily="34" charset="0"/>
                          <a:ea typeface="+mn-ea"/>
                          <a:cs typeface="Arial" panose="020B0604020202020204" pitchFamily="34" charset="0"/>
                        </a:rPr>
                        <a:t>Shutdown, numbness, or insensitivity to new information </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kern="1200" dirty="0">
                          <a:solidFill>
                            <a:schemeClr val="tx1"/>
                          </a:solidFill>
                          <a:latin typeface="Arial Narrow" panose="020B0606020202030204" pitchFamily="34" charset="0"/>
                          <a:ea typeface="+mn-ea"/>
                          <a:cs typeface="Arial" panose="020B0604020202020204" pitchFamily="34" charset="0"/>
                        </a:rPr>
                        <a:t>Open new sensory inputs, reframe existing information</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76943">
                <a:tc>
                  <a:txBody>
                    <a:bodyPr/>
                    <a:lstStyle/>
                    <a:p>
                      <a:pPr marL="0" algn="l" defTabSz="914400" rtl="0" eaLnBrk="1" latinLnBrk="0" hangingPunct="1"/>
                      <a:r>
                        <a:rPr lang="en-US" sz="2400" b="1" kern="1200" dirty="0">
                          <a:solidFill>
                            <a:schemeClr val="tx1"/>
                          </a:solidFill>
                          <a:latin typeface="Arial Narrow" panose="020B0606020202030204" pitchFamily="34" charset="0"/>
                          <a:ea typeface="+mn-ea"/>
                          <a:cs typeface="Arial" panose="020B0604020202020204" pitchFamily="34" charset="0"/>
                        </a:rPr>
                        <a:t>Anticipating</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2000" kern="1200" dirty="0">
                          <a:solidFill>
                            <a:schemeClr val="tx1"/>
                          </a:solidFill>
                          <a:latin typeface="Arial Narrow" panose="020B0606020202030204" pitchFamily="34" charset="0"/>
                          <a:ea typeface="+mn-ea"/>
                          <a:cs typeface="Arial" panose="020B0604020202020204" pitchFamily="34" charset="0"/>
                        </a:rPr>
                        <a:t>Deny new possibilities, conflating unlikely with impossible </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2000" kern="1200" dirty="0">
                          <a:solidFill>
                            <a:schemeClr val="tx1"/>
                          </a:solidFill>
                          <a:latin typeface="Arial Narrow" panose="020B0606020202030204" pitchFamily="34" charset="0"/>
                          <a:ea typeface="+mn-ea"/>
                          <a:cs typeface="Arial" panose="020B0604020202020204" pitchFamily="34" charset="0"/>
                        </a:rPr>
                        <a:t>Reveal new possibilities and/or updating probabilistic expectations</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6943">
                <a:tc>
                  <a:txBody>
                    <a:bodyPr/>
                    <a:lstStyle/>
                    <a:p>
                      <a:pPr marL="0" algn="l" defTabSz="914400" rtl="0" eaLnBrk="1" latinLnBrk="0" hangingPunct="1"/>
                      <a:r>
                        <a:rPr lang="en-US" sz="2400" b="1" kern="1200" dirty="0">
                          <a:solidFill>
                            <a:schemeClr val="tx1"/>
                          </a:solidFill>
                          <a:latin typeface="Arial Narrow" panose="020B0606020202030204" pitchFamily="34" charset="0"/>
                          <a:ea typeface="+mn-ea"/>
                          <a:cs typeface="Arial" panose="020B0604020202020204" pitchFamily="34" charset="0"/>
                        </a:rPr>
                        <a:t>Adapting</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2000" kern="1200" dirty="0">
                          <a:solidFill>
                            <a:schemeClr val="tx1"/>
                          </a:solidFill>
                          <a:latin typeface="Arial Narrow" panose="020B0606020202030204" pitchFamily="34" charset="0"/>
                          <a:ea typeface="+mn-ea"/>
                          <a:cs typeface="Arial" panose="020B0604020202020204" pitchFamily="34" charset="0"/>
                        </a:rPr>
                        <a:t>Recruit additional resources to invest in failing response actions</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2000" kern="1200" dirty="0">
                          <a:solidFill>
                            <a:schemeClr val="tx1"/>
                          </a:solidFill>
                          <a:latin typeface="Arial Narrow" panose="020B0606020202030204" pitchFamily="34" charset="0"/>
                          <a:ea typeface="+mn-ea"/>
                          <a:cs typeface="Arial" panose="020B0604020202020204" pitchFamily="34" charset="0"/>
                        </a:rPr>
                        <a:t>Reallocate resources based on results of new experiments</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6943">
                <a:tc>
                  <a:txBody>
                    <a:bodyPr/>
                    <a:lstStyle/>
                    <a:p>
                      <a:pPr marL="0" algn="l" defTabSz="914400" rtl="0" eaLnBrk="1" latinLnBrk="0" hangingPunct="1"/>
                      <a:r>
                        <a:rPr lang="en-US" sz="2400" b="1" kern="1200" dirty="0">
                          <a:solidFill>
                            <a:schemeClr val="tx1"/>
                          </a:solidFill>
                          <a:latin typeface="Arial Narrow" panose="020B0606020202030204" pitchFamily="34" charset="0"/>
                          <a:ea typeface="+mn-ea"/>
                          <a:cs typeface="Arial" panose="020B0604020202020204" pitchFamily="34" charset="0"/>
                        </a:rPr>
                        <a:t>Learning</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2000" kern="1200" dirty="0">
                          <a:solidFill>
                            <a:schemeClr val="tx1"/>
                          </a:solidFill>
                          <a:latin typeface="Arial Narrow" panose="020B0606020202030204" pitchFamily="34" charset="0"/>
                          <a:ea typeface="+mn-ea"/>
                          <a:cs typeface="Arial" panose="020B0604020202020204" pitchFamily="34" charset="0"/>
                        </a:rPr>
                        <a:t>Reinforce misconceptions</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2000" kern="1200" dirty="0">
                          <a:solidFill>
                            <a:schemeClr val="tx1"/>
                          </a:solidFill>
                          <a:latin typeface="Arial Narrow" panose="020B0606020202030204" pitchFamily="34" charset="0"/>
                          <a:ea typeface="+mn-ea"/>
                          <a:cs typeface="Arial" panose="020B0604020202020204" pitchFamily="34" charset="0"/>
                        </a:rPr>
                        <a:t>Update belief systems</a:t>
                      </a:r>
                    </a:p>
                  </a:txBody>
                  <a:tcPr marL="137160" marR="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965A2E4B-7E4F-F303-1DE5-9E472527F71E}"/>
              </a:ext>
            </a:extLst>
          </p:cNvPr>
          <p:cNvSpPr/>
          <p:nvPr/>
        </p:nvSpPr>
        <p:spPr>
          <a:xfrm>
            <a:off x="7021721" y="1482932"/>
            <a:ext cx="4319214" cy="528706"/>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3200" b="1" i="1" dirty="0">
                <a:solidFill>
                  <a:srgbClr val="33859B"/>
                </a:solidFill>
                <a:latin typeface="Arial" panose="020B0604020202020204" pitchFamily="34" charset="0"/>
                <a:cs typeface="Arial" panose="020B0604020202020204" pitchFamily="34" charset="0"/>
              </a:rPr>
              <a:t>Resilient</a:t>
            </a:r>
            <a:endParaRPr lang="en-US" sz="4800" b="1" i="1" dirty="0">
              <a:solidFill>
                <a:srgbClr val="33859B"/>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F18A98B-ED79-58DA-0E25-12F3BF491850}"/>
              </a:ext>
            </a:extLst>
          </p:cNvPr>
          <p:cNvSpPr/>
          <p:nvPr/>
        </p:nvSpPr>
        <p:spPr>
          <a:xfrm>
            <a:off x="2070147" y="2067315"/>
            <a:ext cx="4319214" cy="528707"/>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2000" i="1" dirty="0">
                <a:solidFill>
                  <a:schemeClr val="tx1"/>
                </a:solidFill>
                <a:latin typeface="Arial" panose="020B0604020202020204" pitchFamily="34" charset="0"/>
                <a:cs typeface="Arial" panose="020B0604020202020204" pitchFamily="34" charset="0"/>
              </a:rPr>
              <a:t>Do they saturate and fail?</a:t>
            </a:r>
            <a:endParaRPr lang="en-US" sz="3600" b="1" i="1"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FE37073-197D-731D-6C08-C24A2C690FB0}"/>
              </a:ext>
            </a:extLst>
          </p:cNvPr>
          <p:cNvSpPr/>
          <p:nvPr/>
        </p:nvSpPr>
        <p:spPr>
          <a:xfrm>
            <a:off x="6730914" y="1992341"/>
            <a:ext cx="4900828" cy="79767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2000" i="1" dirty="0">
                <a:solidFill>
                  <a:schemeClr val="tx1"/>
                </a:solidFill>
                <a:latin typeface="Arial" panose="020B0604020202020204" pitchFamily="34" charset="0"/>
                <a:cs typeface="Arial" panose="020B0604020202020204" pitchFamily="34" charset="0"/>
              </a:rPr>
              <a:t>Do different elements to come together to extend capability in ways that are novel?</a:t>
            </a:r>
            <a:endParaRPr lang="en-US" sz="3600" b="1" dirty="0">
              <a:solidFill>
                <a:schemeClr val="tx1"/>
              </a:solidFill>
              <a:latin typeface="Arial" panose="020B0604020202020204" pitchFamily="34" charset="0"/>
              <a:cs typeface="Arial" panose="020B0604020202020204" pitchFamily="34" charset="0"/>
            </a:endParaRPr>
          </a:p>
          <a:p>
            <a:pPr lvl="0" algn="ctr"/>
            <a:endParaRPr lang="en-US" sz="3600" b="1" dirty="0">
              <a:solidFill>
                <a:schemeClr val="tx1"/>
              </a:solidFill>
              <a:latin typeface="Arial" panose="020B0604020202020204" pitchFamily="34" charset="0"/>
              <a:cs typeface="Arial" panose="020B0604020202020204" pitchFamily="34" charset="0"/>
            </a:endParaRPr>
          </a:p>
        </p:txBody>
      </p:sp>
      <p:sp>
        <p:nvSpPr>
          <p:cNvPr id="13" name="Slide Number Placeholder 3">
            <a:extLst>
              <a:ext uri="{FF2B5EF4-FFF2-40B4-BE49-F238E27FC236}">
                <a16:creationId xmlns:a16="http://schemas.microsoft.com/office/drawing/2014/main" id="{48F54C7E-2F57-2515-8DB9-CB0110BC89F8}"/>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12</a:t>
            </a:fld>
            <a:endParaRPr lang="en-US" dirty="0"/>
          </a:p>
        </p:txBody>
      </p:sp>
      <p:sp>
        <p:nvSpPr>
          <p:cNvPr id="14" name="Rectangle 13">
            <a:extLst>
              <a:ext uri="{FF2B5EF4-FFF2-40B4-BE49-F238E27FC236}">
                <a16:creationId xmlns:a16="http://schemas.microsoft.com/office/drawing/2014/main" id="{F4832694-C962-DA96-43B8-63ADF02AA033}"/>
              </a:ext>
            </a:extLst>
          </p:cNvPr>
          <p:cNvSpPr/>
          <p:nvPr/>
        </p:nvSpPr>
        <p:spPr>
          <a:xfrm>
            <a:off x="2070147" y="1482932"/>
            <a:ext cx="4319214" cy="528706"/>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3200" b="1" i="1" dirty="0">
                <a:solidFill>
                  <a:srgbClr val="33859B"/>
                </a:solidFill>
                <a:latin typeface="Arial" panose="020B0604020202020204" pitchFamily="34" charset="0"/>
                <a:cs typeface="Arial" panose="020B0604020202020204" pitchFamily="34" charset="0"/>
              </a:rPr>
              <a:t>Brittle</a:t>
            </a:r>
            <a:endParaRPr lang="en-US" sz="4800" b="1" i="1" dirty="0">
              <a:solidFill>
                <a:srgbClr val="33859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263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85346138-4EE1-BC48-3B61-9F29D8B95DDB}"/>
              </a:ext>
            </a:extLst>
          </p:cNvPr>
          <p:cNvSpPr txBox="1">
            <a:spLocks/>
          </p:cNvSpPr>
          <p:nvPr/>
        </p:nvSpPr>
        <p:spPr>
          <a:xfrm>
            <a:off x="1943101" y="1508854"/>
            <a:ext cx="8388183" cy="6463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latin typeface="Calibri" panose="020F0502020204030204"/>
                <a:ea typeface="ＭＳ Ｐゴシック" pitchFamily="-111" charset="-128"/>
              </a:rPr>
              <a:t>Cognitive scientists* typically distinguish between three </a:t>
            </a:r>
            <a:r>
              <a:rPr lang="en-US" sz="2000" dirty="0">
                <a:solidFill>
                  <a:prstClr val="black"/>
                </a:solidFill>
                <a:latin typeface="Calibri" panose="020F0502020204030204"/>
              </a:rPr>
              <a:t>different types of surprise-related events   </a:t>
            </a:r>
            <a:r>
              <a:rPr lang="en-US" sz="1800" b="1" i="1" dirty="0">
                <a:solidFill>
                  <a:prstClr val="white"/>
                </a:solidFill>
                <a:latin typeface="Arial Narrow" panose="020B0604020202020204" pitchFamily="34" charset="0"/>
                <a:cs typeface="Arial Narrow" panose="020B0604020202020204" pitchFamily="34" charset="0"/>
              </a:rPr>
              <a:t>that challenge infrastructure… </a:t>
            </a:r>
          </a:p>
        </p:txBody>
      </p:sp>
      <p:sp>
        <p:nvSpPr>
          <p:cNvPr id="9" name="Rectangle 8">
            <a:extLst>
              <a:ext uri="{FF2B5EF4-FFF2-40B4-BE49-F238E27FC236}">
                <a16:creationId xmlns:a16="http://schemas.microsoft.com/office/drawing/2014/main" id="{7CD53124-BB47-FDD9-7962-B95C39898534}"/>
              </a:ext>
            </a:extLst>
          </p:cNvPr>
          <p:cNvSpPr/>
          <p:nvPr/>
        </p:nvSpPr>
        <p:spPr>
          <a:xfrm>
            <a:off x="4005840" y="2281442"/>
            <a:ext cx="4572000" cy="646331"/>
          </a:xfrm>
          <a:prstGeom prst="rect">
            <a:avLst/>
          </a:prstGeom>
        </p:spPr>
        <p:txBody>
          <a:bodyPr>
            <a:spAutoFit/>
          </a:bodyPr>
          <a:lstStyle/>
          <a:p>
            <a:pPr defTabSz="457200"/>
            <a:r>
              <a:rPr lang="en-US" dirty="0">
                <a:solidFill>
                  <a:prstClr val="black"/>
                </a:solidFill>
                <a:latin typeface="Calibri" panose="020F0502020204030204"/>
              </a:rPr>
              <a:t>variability in events that fall within the general expectation for normal operation</a:t>
            </a:r>
          </a:p>
        </p:txBody>
      </p:sp>
      <p:sp>
        <p:nvSpPr>
          <p:cNvPr id="10" name="Rectangle 9">
            <a:extLst>
              <a:ext uri="{FF2B5EF4-FFF2-40B4-BE49-F238E27FC236}">
                <a16:creationId xmlns:a16="http://schemas.microsoft.com/office/drawing/2014/main" id="{8DAD77E8-4679-B25C-8445-6ACFF39AAFE3}"/>
              </a:ext>
            </a:extLst>
          </p:cNvPr>
          <p:cNvSpPr/>
          <p:nvPr/>
        </p:nvSpPr>
        <p:spPr>
          <a:xfrm>
            <a:off x="4005841" y="3576286"/>
            <a:ext cx="6515869" cy="646331"/>
          </a:xfrm>
          <a:prstGeom prst="rect">
            <a:avLst/>
          </a:prstGeom>
        </p:spPr>
        <p:txBody>
          <a:bodyPr wrap="square">
            <a:spAutoFit/>
          </a:bodyPr>
          <a:lstStyle/>
          <a:p>
            <a:pPr defTabSz="457200"/>
            <a:r>
              <a:rPr lang="en-US" dirty="0">
                <a:solidFill>
                  <a:prstClr val="black"/>
                </a:solidFill>
                <a:latin typeface="Calibri" panose="020F0502020204030204"/>
              </a:rPr>
              <a:t>an event that falls outside of normal expectation (extreme or rare), but are still compatible with previous beliefs</a:t>
            </a:r>
          </a:p>
        </p:txBody>
      </p:sp>
      <p:sp>
        <p:nvSpPr>
          <p:cNvPr id="11" name="Rectangle 10">
            <a:extLst>
              <a:ext uri="{FF2B5EF4-FFF2-40B4-BE49-F238E27FC236}">
                <a16:creationId xmlns:a16="http://schemas.microsoft.com/office/drawing/2014/main" id="{C6D06C4E-52EC-FEF4-3534-5AF3BA9DEC19}"/>
              </a:ext>
            </a:extLst>
          </p:cNvPr>
          <p:cNvSpPr/>
          <p:nvPr/>
        </p:nvSpPr>
        <p:spPr>
          <a:xfrm>
            <a:off x="4041617" y="4972731"/>
            <a:ext cx="6161822" cy="646331"/>
          </a:xfrm>
          <a:prstGeom prst="rect">
            <a:avLst/>
          </a:prstGeom>
        </p:spPr>
        <p:txBody>
          <a:bodyPr wrap="square">
            <a:spAutoFit/>
          </a:bodyPr>
          <a:lstStyle/>
          <a:p>
            <a:pPr defTabSz="457200">
              <a:spcBef>
                <a:spcPts val="1176"/>
              </a:spcBef>
            </a:pPr>
            <a:r>
              <a:rPr lang="en-US" dirty="0">
                <a:solidFill>
                  <a:prstClr val="black"/>
                </a:solidFill>
                <a:latin typeface="Calibri" panose="020F0502020204030204"/>
              </a:rPr>
              <a:t>an event that refutes basic beliefs about "how things work" and requires a re-framing on the part of the stakeholders </a:t>
            </a:r>
          </a:p>
        </p:txBody>
      </p:sp>
      <p:sp>
        <p:nvSpPr>
          <p:cNvPr id="12" name="Rectangle 11">
            <a:extLst>
              <a:ext uri="{FF2B5EF4-FFF2-40B4-BE49-F238E27FC236}">
                <a16:creationId xmlns:a16="http://schemas.microsoft.com/office/drawing/2014/main" id="{CA2EFC4E-9C5E-320E-E4DB-A00152B7DFB2}"/>
              </a:ext>
            </a:extLst>
          </p:cNvPr>
          <p:cNvSpPr/>
          <p:nvPr/>
        </p:nvSpPr>
        <p:spPr>
          <a:xfrm>
            <a:off x="2264848" y="2308381"/>
            <a:ext cx="1740992" cy="707886"/>
          </a:xfrm>
          <a:prstGeom prst="rect">
            <a:avLst/>
          </a:prstGeom>
        </p:spPr>
        <p:txBody>
          <a:bodyPr wrap="square">
            <a:spAutoFit/>
          </a:bodyPr>
          <a:lstStyle/>
          <a:p>
            <a:pPr defTabSz="457200"/>
            <a:r>
              <a:rPr lang="en-US" sz="2000" b="1" i="1" dirty="0">
                <a:solidFill>
                  <a:srgbClr val="338A59"/>
                </a:solidFill>
                <a:latin typeface="Calibri" panose="020F0502020204030204"/>
              </a:rPr>
              <a:t>Normal variation</a:t>
            </a:r>
            <a:r>
              <a:rPr lang="en-US" sz="2000" dirty="0">
                <a:solidFill>
                  <a:srgbClr val="338A59"/>
                </a:solidFill>
                <a:latin typeface="Calibri" panose="020F0502020204030204"/>
              </a:rPr>
              <a:t>: </a:t>
            </a:r>
          </a:p>
        </p:txBody>
      </p:sp>
      <p:sp>
        <p:nvSpPr>
          <p:cNvPr id="13" name="Rectangle 12">
            <a:extLst>
              <a:ext uri="{FF2B5EF4-FFF2-40B4-BE49-F238E27FC236}">
                <a16:creationId xmlns:a16="http://schemas.microsoft.com/office/drawing/2014/main" id="{F3616D38-997D-6D95-1704-CF328D61EABC}"/>
              </a:ext>
            </a:extLst>
          </p:cNvPr>
          <p:cNvSpPr/>
          <p:nvPr/>
        </p:nvSpPr>
        <p:spPr>
          <a:xfrm>
            <a:off x="2264848" y="3645048"/>
            <a:ext cx="1484810" cy="707886"/>
          </a:xfrm>
          <a:prstGeom prst="rect">
            <a:avLst/>
          </a:prstGeom>
        </p:spPr>
        <p:txBody>
          <a:bodyPr wrap="square">
            <a:spAutoFit/>
          </a:bodyPr>
          <a:lstStyle/>
          <a:p>
            <a:pPr defTabSz="457200"/>
            <a:r>
              <a:rPr lang="en-US" sz="2000" b="1" i="1" dirty="0">
                <a:solidFill>
                  <a:srgbClr val="0070C0"/>
                </a:solidFill>
                <a:latin typeface="Calibri" panose="020F0502020204030204"/>
              </a:rPr>
              <a:t>Situational surprise: </a:t>
            </a:r>
          </a:p>
        </p:txBody>
      </p:sp>
      <p:sp>
        <p:nvSpPr>
          <p:cNvPr id="14" name="Rectangle 13">
            <a:extLst>
              <a:ext uri="{FF2B5EF4-FFF2-40B4-BE49-F238E27FC236}">
                <a16:creationId xmlns:a16="http://schemas.microsoft.com/office/drawing/2014/main" id="{189437DC-5EEB-4DCD-49C8-08EBCF66E448}"/>
              </a:ext>
            </a:extLst>
          </p:cNvPr>
          <p:cNvSpPr/>
          <p:nvPr/>
        </p:nvSpPr>
        <p:spPr>
          <a:xfrm>
            <a:off x="2264849" y="4995204"/>
            <a:ext cx="1740991" cy="707886"/>
          </a:xfrm>
          <a:prstGeom prst="rect">
            <a:avLst/>
          </a:prstGeom>
        </p:spPr>
        <p:txBody>
          <a:bodyPr wrap="square">
            <a:spAutoFit/>
          </a:bodyPr>
          <a:lstStyle/>
          <a:p>
            <a:pPr defTabSz="457200"/>
            <a:r>
              <a:rPr lang="en-US" sz="2000" b="1" i="1" dirty="0">
                <a:solidFill>
                  <a:srgbClr val="C00000"/>
                </a:solidFill>
                <a:latin typeface="Calibri" panose="020F0502020204030204"/>
              </a:rPr>
              <a:t>Fundamental surprise: </a:t>
            </a:r>
            <a:endParaRPr lang="en-US" dirty="0">
              <a:solidFill>
                <a:prstClr val="black"/>
              </a:solidFill>
              <a:latin typeface="Calibri" panose="020F0502020204030204"/>
            </a:endParaRPr>
          </a:p>
        </p:txBody>
      </p:sp>
      <p:sp>
        <p:nvSpPr>
          <p:cNvPr id="6" name="Title 1">
            <a:extLst>
              <a:ext uri="{FF2B5EF4-FFF2-40B4-BE49-F238E27FC236}">
                <a16:creationId xmlns:a16="http://schemas.microsoft.com/office/drawing/2014/main" id="{7290DB9A-9D30-A59C-385A-8C5C68D594D6}"/>
              </a:ext>
            </a:extLst>
          </p:cNvPr>
          <p:cNvSpPr>
            <a:spLocks noGrp="1"/>
          </p:cNvSpPr>
          <p:nvPr>
            <p:ph type="title"/>
          </p:nvPr>
        </p:nvSpPr>
        <p:spPr>
          <a:xfrm>
            <a:off x="1524000" y="-49141"/>
            <a:ext cx="9144000" cy="1423383"/>
          </a:xfrm>
        </p:spPr>
        <p:txBody>
          <a:bodyPr>
            <a:noAutofit/>
          </a:bodyPr>
          <a:lstStyle/>
          <a:p>
            <a:r>
              <a:rPr lang="en-US" sz="3200" dirty="0"/>
              <a:t>Surprise has been studied in a technical way</a:t>
            </a:r>
          </a:p>
        </p:txBody>
      </p:sp>
      <p:sp>
        <p:nvSpPr>
          <p:cNvPr id="2" name="TextBox 1">
            <a:extLst>
              <a:ext uri="{FF2B5EF4-FFF2-40B4-BE49-F238E27FC236}">
                <a16:creationId xmlns:a16="http://schemas.microsoft.com/office/drawing/2014/main" id="{99025F6A-F424-74CC-218A-2388F86B4668}"/>
              </a:ext>
            </a:extLst>
          </p:cNvPr>
          <p:cNvSpPr txBox="1"/>
          <p:nvPr/>
        </p:nvSpPr>
        <p:spPr>
          <a:xfrm>
            <a:off x="134645" y="6249023"/>
            <a:ext cx="7886220" cy="584775"/>
          </a:xfrm>
          <a:prstGeom prst="rect">
            <a:avLst/>
          </a:prstGeom>
          <a:noFill/>
        </p:spPr>
        <p:txBody>
          <a:bodyPr wrap="square" rtlCol="0">
            <a:spAutoFit/>
          </a:bodyPr>
          <a:lstStyle/>
          <a:p>
            <a:pPr>
              <a:defRPr/>
            </a:pPr>
            <a:r>
              <a:rPr lang="en-US" sz="1600" dirty="0">
                <a:solidFill>
                  <a:prstClr val="white">
                    <a:lumMod val="50000"/>
                  </a:prstClr>
                </a:solidFill>
                <a:latin typeface="Calibri" panose="020F0502020204030204"/>
                <a:ea typeface="ＭＳ Ｐゴシック" pitchFamily="-111" charset="-128"/>
              </a:rPr>
              <a:t>*For more information: Eisenberg, D.A., Seager, T.P., and Alderson, D.L., 2019, "Rethinking Resilience Analytics," </a:t>
            </a:r>
            <a:r>
              <a:rPr lang="en-US" sz="1600" i="1" dirty="0">
                <a:solidFill>
                  <a:prstClr val="white">
                    <a:lumMod val="50000"/>
                  </a:prstClr>
                </a:solidFill>
                <a:latin typeface="Calibri" panose="020F0502020204030204"/>
                <a:ea typeface="ＭＳ Ｐゴシック" pitchFamily="-111" charset="-128"/>
              </a:rPr>
              <a:t>Risk Analysis</a:t>
            </a:r>
            <a:r>
              <a:rPr lang="en-US" sz="1600" dirty="0">
                <a:solidFill>
                  <a:prstClr val="white">
                    <a:lumMod val="50000"/>
                  </a:prstClr>
                </a:solidFill>
                <a:latin typeface="Calibri" panose="020F0502020204030204"/>
                <a:ea typeface="ＭＳ Ｐゴシック" pitchFamily="-111" charset="-128"/>
              </a:rPr>
              <a:t>, 39(9): 1870-1884, DOI:10.1111/risa.13328.</a:t>
            </a:r>
          </a:p>
        </p:txBody>
      </p:sp>
      <p:sp>
        <p:nvSpPr>
          <p:cNvPr id="3" name="Slide Number Placeholder 3">
            <a:extLst>
              <a:ext uri="{FF2B5EF4-FFF2-40B4-BE49-F238E27FC236}">
                <a16:creationId xmlns:a16="http://schemas.microsoft.com/office/drawing/2014/main" id="{AA9D4624-995C-046E-BD2F-C0B3AFACF1AE}"/>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13</a:t>
            </a:fld>
            <a:endParaRPr lang="en-US" dirty="0"/>
          </a:p>
        </p:txBody>
      </p:sp>
    </p:spTree>
    <p:extLst>
      <p:ext uri="{BB962C8B-B14F-4D97-AF65-F5344CB8AC3E}">
        <p14:creationId xmlns:p14="http://schemas.microsoft.com/office/powerpoint/2010/main" val="2419632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85346138-4EE1-BC48-3B61-9F29D8B95DDB}"/>
              </a:ext>
            </a:extLst>
          </p:cNvPr>
          <p:cNvSpPr txBox="1">
            <a:spLocks/>
          </p:cNvSpPr>
          <p:nvPr/>
        </p:nvSpPr>
        <p:spPr>
          <a:xfrm>
            <a:off x="1943101" y="1508854"/>
            <a:ext cx="8388183" cy="6463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latin typeface="Calibri" panose="020F0502020204030204"/>
                <a:ea typeface="ＭＳ Ｐゴシック" pitchFamily="-111" charset="-128"/>
              </a:rPr>
              <a:t>Cognitive scientists* typically distinguish between three </a:t>
            </a:r>
            <a:r>
              <a:rPr lang="en-US" sz="2000" dirty="0">
                <a:solidFill>
                  <a:prstClr val="black"/>
                </a:solidFill>
                <a:latin typeface="Calibri" panose="020F0502020204030204"/>
              </a:rPr>
              <a:t>different types of surprise-related events   </a:t>
            </a:r>
            <a:r>
              <a:rPr lang="en-US" sz="1800" b="1" i="1" dirty="0">
                <a:solidFill>
                  <a:prstClr val="white"/>
                </a:solidFill>
                <a:latin typeface="Arial Narrow" panose="020B0604020202020204" pitchFamily="34" charset="0"/>
                <a:cs typeface="Arial Narrow" panose="020B0604020202020204" pitchFamily="34" charset="0"/>
              </a:rPr>
              <a:t>that challenge infrastructure… </a:t>
            </a:r>
          </a:p>
        </p:txBody>
      </p:sp>
      <p:sp>
        <p:nvSpPr>
          <p:cNvPr id="9" name="Rectangle 8">
            <a:extLst>
              <a:ext uri="{FF2B5EF4-FFF2-40B4-BE49-F238E27FC236}">
                <a16:creationId xmlns:a16="http://schemas.microsoft.com/office/drawing/2014/main" id="{7CD53124-BB47-FDD9-7962-B95C39898534}"/>
              </a:ext>
            </a:extLst>
          </p:cNvPr>
          <p:cNvSpPr/>
          <p:nvPr/>
        </p:nvSpPr>
        <p:spPr>
          <a:xfrm>
            <a:off x="4005840" y="2281442"/>
            <a:ext cx="4572000" cy="646331"/>
          </a:xfrm>
          <a:prstGeom prst="rect">
            <a:avLst/>
          </a:prstGeom>
        </p:spPr>
        <p:txBody>
          <a:bodyPr>
            <a:spAutoFit/>
          </a:bodyPr>
          <a:lstStyle/>
          <a:p>
            <a:pPr defTabSz="457200"/>
            <a:r>
              <a:rPr lang="en-US" dirty="0">
                <a:solidFill>
                  <a:prstClr val="black"/>
                </a:solidFill>
                <a:latin typeface="Calibri" panose="020F0502020204030204"/>
              </a:rPr>
              <a:t>variability in events that fall within the general expectation for normal operation</a:t>
            </a:r>
          </a:p>
        </p:txBody>
      </p:sp>
      <p:sp>
        <p:nvSpPr>
          <p:cNvPr id="10" name="Rectangle 9">
            <a:extLst>
              <a:ext uri="{FF2B5EF4-FFF2-40B4-BE49-F238E27FC236}">
                <a16:creationId xmlns:a16="http://schemas.microsoft.com/office/drawing/2014/main" id="{8DAD77E8-4679-B25C-8445-6ACFF39AAFE3}"/>
              </a:ext>
            </a:extLst>
          </p:cNvPr>
          <p:cNvSpPr/>
          <p:nvPr/>
        </p:nvSpPr>
        <p:spPr>
          <a:xfrm>
            <a:off x="4005841" y="3576286"/>
            <a:ext cx="6515869" cy="646331"/>
          </a:xfrm>
          <a:prstGeom prst="rect">
            <a:avLst/>
          </a:prstGeom>
        </p:spPr>
        <p:txBody>
          <a:bodyPr wrap="square">
            <a:spAutoFit/>
          </a:bodyPr>
          <a:lstStyle/>
          <a:p>
            <a:pPr defTabSz="457200"/>
            <a:r>
              <a:rPr lang="en-US" dirty="0">
                <a:solidFill>
                  <a:prstClr val="black"/>
                </a:solidFill>
                <a:latin typeface="Calibri" panose="020F0502020204030204"/>
              </a:rPr>
              <a:t>an event that falls outside of normal expectation (extreme or rare), but are still compatible with previous beliefs</a:t>
            </a:r>
          </a:p>
        </p:txBody>
      </p:sp>
      <p:sp>
        <p:nvSpPr>
          <p:cNvPr id="11" name="Rectangle 10">
            <a:extLst>
              <a:ext uri="{FF2B5EF4-FFF2-40B4-BE49-F238E27FC236}">
                <a16:creationId xmlns:a16="http://schemas.microsoft.com/office/drawing/2014/main" id="{C6D06C4E-52EC-FEF4-3534-5AF3BA9DEC19}"/>
              </a:ext>
            </a:extLst>
          </p:cNvPr>
          <p:cNvSpPr/>
          <p:nvPr/>
        </p:nvSpPr>
        <p:spPr>
          <a:xfrm>
            <a:off x="4041617" y="4972731"/>
            <a:ext cx="6161822" cy="646331"/>
          </a:xfrm>
          <a:prstGeom prst="rect">
            <a:avLst/>
          </a:prstGeom>
        </p:spPr>
        <p:txBody>
          <a:bodyPr wrap="square">
            <a:spAutoFit/>
          </a:bodyPr>
          <a:lstStyle/>
          <a:p>
            <a:pPr defTabSz="457200">
              <a:spcBef>
                <a:spcPts val="1176"/>
              </a:spcBef>
            </a:pPr>
            <a:r>
              <a:rPr lang="en-US" dirty="0">
                <a:solidFill>
                  <a:prstClr val="black"/>
                </a:solidFill>
                <a:latin typeface="Calibri" panose="020F0502020204030204"/>
              </a:rPr>
              <a:t>an event that refutes basic beliefs about "how things work" and requires a re-framing on the part of the stakeholders </a:t>
            </a:r>
          </a:p>
        </p:txBody>
      </p:sp>
      <p:sp>
        <p:nvSpPr>
          <p:cNvPr id="12" name="Rectangle 11">
            <a:extLst>
              <a:ext uri="{FF2B5EF4-FFF2-40B4-BE49-F238E27FC236}">
                <a16:creationId xmlns:a16="http://schemas.microsoft.com/office/drawing/2014/main" id="{CA2EFC4E-9C5E-320E-E4DB-A00152B7DFB2}"/>
              </a:ext>
            </a:extLst>
          </p:cNvPr>
          <p:cNvSpPr/>
          <p:nvPr/>
        </p:nvSpPr>
        <p:spPr>
          <a:xfrm>
            <a:off x="2264848" y="2308381"/>
            <a:ext cx="1740992" cy="707886"/>
          </a:xfrm>
          <a:prstGeom prst="rect">
            <a:avLst/>
          </a:prstGeom>
        </p:spPr>
        <p:txBody>
          <a:bodyPr wrap="square">
            <a:spAutoFit/>
          </a:bodyPr>
          <a:lstStyle/>
          <a:p>
            <a:pPr defTabSz="457200"/>
            <a:r>
              <a:rPr lang="en-US" sz="2000" b="1" i="1" dirty="0">
                <a:solidFill>
                  <a:srgbClr val="338A59"/>
                </a:solidFill>
                <a:latin typeface="Calibri" panose="020F0502020204030204"/>
              </a:rPr>
              <a:t>Normal variation</a:t>
            </a:r>
            <a:r>
              <a:rPr lang="en-US" sz="2000" dirty="0">
                <a:solidFill>
                  <a:srgbClr val="338A59"/>
                </a:solidFill>
                <a:latin typeface="Calibri" panose="020F0502020204030204"/>
              </a:rPr>
              <a:t>: </a:t>
            </a:r>
          </a:p>
        </p:txBody>
      </p:sp>
      <p:sp>
        <p:nvSpPr>
          <p:cNvPr id="13" name="Rectangle 12">
            <a:extLst>
              <a:ext uri="{FF2B5EF4-FFF2-40B4-BE49-F238E27FC236}">
                <a16:creationId xmlns:a16="http://schemas.microsoft.com/office/drawing/2014/main" id="{F3616D38-997D-6D95-1704-CF328D61EABC}"/>
              </a:ext>
            </a:extLst>
          </p:cNvPr>
          <p:cNvSpPr/>
          <p:nvPr/>
        </p:nvSpPr>
        <p:spPr>
          <a:xfrm>
            <a:off x="2264848" y="3645048"/>
            <a:ext cx="1484810" cy="707886"/>
          </a:xfrm>
          <a:prstGeom prst="rect">
            <a:avLst/>
          </a:prstGeom>
        </p:spPr>
        <p:txBody>
          <a:bodyPr wrap="square">
            <a:spAutoFit/>
          </a:bodyPr>
          <a:lstStyle/>
          <a:p>
            <a:pPr defTabSz="457200"/>
            <a:r>
              <a:rPr lang="en-US" sz="2000" b="1" i="1" dirty="0">
                <a:solidFill>
                  <a:srgbClr val="0070C0"/>
                </a:solidFill>
                <a:latin typeface="Calibri" panose="020F0502020204030204"/>
              </a:rPr>
              <a:t>Situational surprise: </a:t>
            </a:r>
          </a:p>
        </p:txBody>
      </p:sp>
      <p:sp>
        <p:nvSpPr>
          <p:cNvPr id="14" name="Rectangle 13">
            <a:extLst>
              <a:ext uri="{FF2B5EF4-FFF2-40B4-BE49-F238E27FC236}">
                <a16:creationId xmlns:a16="http://schemas.microsoft.com/office/drawing/2014/main" id="{189437DC-5EEB-4DCD-49C8-08EBCF66E448}"/>
              </a:ext>
            </a:extLst>
          </p:cNvPr>
          <p:cNvSpPr/>
          <p:nvPr/>
        </p:nvSpPr>
        <p:spPr>
          <a:xfrm>
            <a:off x="2264849" y="4995204"/>
            <a:ext cx="1740991" cy="707886"/>
          </a:xfrm>
          <a:prstGeom prst="rect">
            <a:avLst/>
          </a:prstGeom>
        </p:spPr>
        <p:txBody>
          <a:bodyPr wrap="square">
            <a:spAutoFit/>
          </a:bodyPr>
          <a:lstStyle/>
          <a:p>
            <a:pPr defTabSz="457200"/>
            <a:r>
              <a:rPr lang="en-US" sz="2000" b="1" i="1" dirty="0">
                <a:solidFill>
                  <a:srgbClr val="C00000"/>
                </a:solidFill>
                <a:latin typeface="Calibri" panose="020F0502020204030204"/>
              </a:rPr>
              <a:t>Fundamental surprise: </a:t>
            </a:r>
            <a:endParaRPr lang="en-US"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F1A06A0E-4958-7A8A-DFC0-E6E1263921A0}"/>
              </a:ext>
            </a:extLst>
          </p:cNvPr>
          <p:cNvSpPr/>
          <p:nvPr/>
        </p:nvSpPr>
        <p:spPr>
          <a:xfrm>
            <a:off x="4181091" y="2181151"/>
            <a:ext cx="5839820" cy="4046355"/>
          </a:xfrm>
          <a:prstGeom prst="rect">
            <a:avLst/>
          </a:prstGeom>
          <a:solidFill>
            <a:srgbClr val="F2F2F2"/>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600"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85687C50-BC55-043B-C03A-BE7F3D3CBB33}"/>
              </a:ext>
            </a:extLst>
          </p:cNvPr>
          <p:cNvSpPr/>
          <p:nvPr/>
        </p:nvSpPr>
        <p:spPr>
          <a:xfrm>
            <a:off x="4295591" y="2957312"/>
            <a:ext cx="1705107" cy="1210654"/>
          </a:xfrm>
          <a:prstGeom prst="rect">
            <a:avLst/>
          </a:prstGeom>
          <a:solidFill>
            <a:srgbClr val="A4C2F4"/>
          </a:solidFill>
          <a:ln w="28575" cap="flat" cmpd="sng" algn="ctr">
            <a:solidFill>
              <a:sysClr val="windowText" lastClr="000000"/>
            </a:solidFill>
            <a:prstDash val="solid"/>
            <a:miter lim="800000"/>
          </a:ln>
          <a:effectLst/>
        </p:spPr>
        <p:txBody>
          <a:bodyPr rtlCol="0" anchor="ctr"/>
          <a:lstStyle/>
          <a:p>
            <a:pPr algn="ctr">
              <a:defRPr/>
            </a:pPr>
            <a:r>
              <a:rPr lang="en-US" sz="1600" b="1" kern="0" dirty="0">
                <a:solidFill>
                  <a:srgbClr val="0070C0"/>
                </a:solidFill>
                <a:latin typeface="Calibri" panose="020F0502020204030204"/>
              </a:rPr>
              <a:t>Buy a ticket</a:t>
            </a:r>
          </a:p>
          <a:p>
            <a:pPr algn="ctr">
              <a:defRPr/>
            </a:pPr>
            <a:r>
              <a:rPr lang="en-US" sz="1600" b="1" kern="0" dirty="0">
                <a:solidFill>
                  <a:srgbClr val="0070C0"/>
                </a:solidFill>
                <a:latin typeface="Calibri" panose="020F0502020204030204"/>
              </a:rPr>
              <a:t>and win.</a:t>
            </a:r>
          </a:p>
        </p:txBody>
      </p:sp>
      <p:sp>
        <p:nvSpPr>
          <p:cNvPr id="17" name="Rectangle 16">
            <a:extLst>
              <a:ext uri="{FF2B5EF4-FFF2-40B4-BE49-F238E27FC236}">
                <a16:creationId xmlns:a16="http://schemas.microsoft.com/office/drawing/2014/main" id="{402A7406-1332-9626-940E-59B4B951BB65}"/>
              </a:ext>
            </a:extLst>
          </p:cNvPr>
          <p:cNvSpPr/>
          <p:nvPr/>
        </p:nvSpPr>
        <p:spPr>
          <a:xfrm>
            <a:off x="8172116" y="2920574"/>
            <a:ext cx="1705107" cy="1210654"/>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defRPr/>
            </a:pPr>
            <a:r>
              <a:rPr lang="en-US" sz="1600" b="1" kern="0" dirty="0">
                <a:solidFill>
                  <a:srgbClr val="C00000"/>
                </a:solidFill>
                <a:latin typeface="Calibri" panose="020F0502020204030204"/>
              </a:rPr>
              <a:t>Don’t buy a ticket and win.</a:t>
            </a:r>
          </a:p>
        </p:txBody>
      </p:sp>
      <p:pic>
        <p:nvPicPr>
          <p:cNvPr id="18" name="Picture 17">
            <a:extLst>
              <a:ext uri="{FF2B5EF4-FFF2-40B4-BE49-F238E27FC236}">
                <a16:creationId xmlns:a16="http://schemas.microsoft.com/office/drawing/2014/main" id="{309786CD-2F20-5A25-51F6-C832B93B7FD0}"/>
              </a:ext>
            </a:extLst>
          </p:cNvPr>
          <p:cNvPicPr>
            <a:picLocks noChangeAspect="1"/>
          </p:cNvPicPr>
          <p:nvPr/>
        </p:nvPicPr>
        <p:blipFill>
          <a:blip r:embed="rId3"/>
          <a:stretch>
            <a:fillRect/>
          </a:stretch>
        </p:blipFill>
        <p:spPr>
          <a:xfrm>
            <a:off x="6180331" y="2696858"/>
            <a:ext cx="1840534" cy="2320001"/>
          </a:xfrm>
          <a:prstGeom prst="rect">
            <a:avLst/>
          </a:prstGeom>
          <a:ln w="28575">
            <a:solidFill>
              <a:sysClr val="windowText" lastClr="000000"/>
            </a:solidFill>
          </a:ln>
        </p:spPr>
      </p:pic>
      <p:sp>
        <p:nvSpPr>
          <p:cNvPr id="19" name="Rectangle 18">
            <a:extLst>
              <a:ext uri="{FF2B5EF4-FFF2-40B4-BE49-F238E27FC236}">
                <a16:creationId xmlns:a16="http://schemas.microsoft.com/office/drawing/2014/main" id="{A902FA79-5A40-4251-05C5-59444F748D89}"/>
              </a:ext>
            </a:extLst>
          </p:cNvPr>
          <p:cNvSpPr/>
          <p:nvPr/>
        </p:nvSpPr>
        <p:spPr>
          <a:xfrm>
            <a:off x="6180331" y="5117045"/>
            <a:ext cx="1840534" cy="915588"/>
          </a:xfrm>
          <a:prstGeom prst="rect">
            <a:avLst/>
          </a:prstGeom>
          <a:solidFill>
            <a:srgbClr val="70AD47">
              <a:lumMod val="40000"/>
              <a:lumOff val="60000"/>
            </a:srgbClr>
          </a:solidFill>
          <a:ln w="28575" cap="flat" cmpd="sng" algn="ctr">
            <a:solidFill>
              <a:sysClr val="windowText" lastClr="000000"/>
            </a:solidFill>
            <a:prstDash val="solid"/>
            <a:miter lim="800000"/>
          </a:ln>
          <a:effectLst/>
        </p:spPr>
        <p:txBody>
          <a:bodyPr rtlCol="0" anchor="ctr"/>
          <a:lstStyle/>
          <a:p>
            <a:pPr algn="ctr">
              <a:defRPr/>
            </a:pPr>
            <a:r>
              <a:rPr lang="en-US" sz="1600" b="1" kern="0" dirty="0">
                <a:solidFill>
                  <a:srgbClr val="70AD47">
                    <a:lumMod val="50000"/>
                  </a:srgbClr>
                </a:solidFill>
                <a:latin typeface="Calibri" panose="020F0502020204030204"/>
              </a:rPr>
              <a:t>Buy a ticket</a:t>
            </a:r>
          </a:p>
          <a:p>
            <a:pPr algn="ctr">
              <a:defRPr/>
            </a:pPr>
            <a:r>
              <a:rPr lang="en-US" sz="1600" b="1" kern="0" dirty="0">
                <a:solidFill>
                  <a:srgbClr val="70AD47">
                    <a:lumMod val="50000"/>
                  </a:srgbClr>
                </a:solidFill>
                <a:latin typeface="Calibri" panose="020F0502020204030204"/>
              </a:rPr>
              <a:t>and lose.</a:t>
            </a:r>
          </a:p>
        </p:txBody>
      </p:sp>
      <p:sp>
        <p:nvSpPr>
          <p:cNvPr id="20" name="TextBox 19">
            <a:extLst>
              <a:ext uri="{FF2B5EF4-FFF2-40B4-BE49-F238E27FC236}">
                <a16:creationId xmlns:a16="http://schemas.microsoft.com/office/drawing/2014/main" id="{D4EC92ED-9DF3-A225-AFDF-3C2DBB181D27}"/>
              </a:ext>
            </a:extLst>
          </p:cNvPr>
          <p:cNvSpPr txBox="1"/>
          <p:nvPr/>
        </p:nvSpPr>
        <p:spPr>
          <a:xfrm>
            <a:off x="5846652" y="2177566"/>
            <a:ext cx="2460930" cy="461665"/>
          </a:xfrm>
          <a:prstGeom prst="rect">
            <a:avLst/>
          </a:prstGeom>
          <a:noFill/>
        </p:spPr>
        <p:txBody>
          <a:bodyPr wrap="none" rtlCol="0">
            <a:spAutoFit/>
          </a:bodyPr>
          <a:lstStyle/>
          <a:p>
            <a:pPr algn="ctr" defTabSz="457200"/>
            <a:r>
              <a:rPr lang="en-US" sz="2400" b="1" dirty="0">
                <a:solidFill>
                  <a:prstClr val="black">
                    <a:lumMod val="50000"/>
                  </a:prstClr>
                </a:solidFill>
                <a:latin typeface="Calibri" panose="020F0502020204030204"/>
              </a:rPr>
              <a:t>A Simple Example</a:t>
            </a:r>
          </a:p>
        </p:txBody>
      </p:sp>
      <p:sp>
        <p:nvSpPr>
          <p:cNvPr id="2" name="TextBox 1">
            <a:extLst>
              <a:ext uri="{FF2B5EF4-FFF2-40B4-BE49-F238E27FC236}">
                <a16:creationId xmlns:a16="http://schemas.microsoft.com/office/drawing/2014/main" id="{99025F6A-F424-74CC-218A-2388F86B4668}"/>
              </a:ext>
            </a:extLst>
          </p:cNvPr>
          <p:cNvSpPr txBox="1"/>
          <p:nvPr/>
        </p:nvSpPr>
        <p:spPr>
          <a:xfrm>
            <a:off x="134645" y="6249023"/>
            <a:ext cx="7886220" cy="584775"/>
          </a:xfrm>
          <a:prstGeom prst="rect">
            <a:avLst/>
          </a:prstGeom>
          <a:noFill/>
        </p:spPr>
        <p:txBody>
          <a:bodyPr wrap="square" rtlCol="0">
            <a:spAutoFit/>
          </a:bodyPr>
          <a:lstStyle/>
          <a:p>
            <a:pPr>
              <a:defRPr/>
            </a:pPr>
            <a:r>
              <a:rPr lang="en-US" sz="1600" dirty="0">
                <a:solidFill>
                  <a:prstClr val="white">
                    <a:lumMod val="50000"/>
                  </a:prstClr>
                </a:solidFill>
                <a:latin typeface="Calibri" panose="020F0502020204030204"/>
                <a:ea typeface="ＭＳ Ｐゴシック" pitchFamily="-111" charset="-128"/>
              </a:rPr>
              <a:t>*For more information: Eisenberg, D.A., Seager, T.P., and Alderson, D.L., 2019, "Rethinking Resilience Analytics," </a:t>
            </a:r>
            <a:r>
              <a:rPr lang="en-US" sz="1600" i="1" dirty="0">
                <a:solidFill>
                  <a:prstClr val="white">
                    <a:lumMod val="50000"/>
                  </a:prstClr>
                </a:solidFill>
                <a:latin typeface="Calibri" panose="020F0502020204030204"/>
                <a:ea typeface="ＭＳ Ｐゴシック" pitchFamily="-111" charset="-128"/>
              </a:rPr>
              <a:t>Risk Analysis</a:t>
            </a:r>
            <a:r>
              <a:rPr lang="en-US" sz="1600" dirty="0">
                <a:solidFill>
                  <a:prstClr val="white">
                    <a:lumMod val="50000"/>
                  </a:prstClr>
                </a:solidFill>
                <a:latin typeface="Calibri" panose="020F0502020204030204"/>
                <a:ea typeface="ＭＳ Ｐゴシック" pitchFamily="-111" charset="-128"/>
              </a:rPr>
              <a:t>, 39(9): 1870-1884, DOI:10.1111/risa.13328.</a:t>
            </a:r>
          </a:p>
        </p:txBody>
      </p:sp>
      <p:sp>
        <p:nvSpPr>
          <p:cNvPr id="7" name="Title 1">
            <a:extLst>
              <a:ext uri="{FF2B5EF4-FFF2-40B4-BE49-F238E27FC236}">
                <a16:creationId xmlns:a16="http://schemas.microsoft.com/office/drawing/2014/main" id="{1A3F9CB7-5943-DAD3-71D8-015080F574FD}"/>
              </a:ext>
            </a:extLst>
          </p:cNvPr>
          <p:cNvSpPr>
            <a:spLocks noGrp="1"/>
          </p:cNvSpPr>
          <p:nvPr>
            <p:ph type="title"/>
          </p:nvPr>
        </p:nvSpPr>
        <p:spPr>
          <a:xfrm>
            <a:off x="1524000" y="-49141"/>
            <a:ext cx="9144000" cy="1423383"/>
          </a:xfrm>
        </p:spPr>
        <p:txBody>
          <a:bodyPr>
            <a:noAutofit/>
          </a:bodyPr>
          <a:lstStyle/>
          <a:p>
            <a:r>
              <a:rPr lang="en-US" sz="3200" dirty="0"/>
              <a:t>Surprise has been studied in a technical way</a:t>
            </a:r>
          </a:p>
        </p:txBody>
      </p:sp>
      <p:sp>
        <p:nvSpPr>
          <p:cNvPr id="21" name="Slide Number Placeholder 3">
            <a:extLst>
              <a:ext uri="{FF2B5EF4-FFF2-40B4-BE49-F238E27FC236}">
                <a16:creationId xmlns:a16="http://schemas.microsoft.com/office/drawing/2014/main" id="{6009AE90-9793-E707-24EB-E1F81FFBB59A}"/>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14</a:t>
            </a:fld>
            <a:endParaRPr lang="en-US" dirty="0"/>
          </a:p>
        </p:txBody>
      </p:sp>
    </p:spTree>
    <p:extLst>
      <p:ext uri="{BB962C8B-B14F-4D97-AF65-F5344CB8AC3E}">
        <p14:creationId xmlns:p14="http://schemas.microsoft.com/office/powerpoint/2010/main" val="243880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257A-3C88-81F7-3AF7-A7359BDCF617}"/>
              </a:ext>
            </a:extLst>
          </p:cNvPr>
          <p:cNvSpPr>
            <a:spLocks noGrp="1"/>
          </p:cNvSpPr>
          <p:nvPr>
            <p:ph type="title"/>
          </p:nvPr>
        </p:nvSpPr>
        <p:spPr>
          <a:xfrm>
            <a:off x="5833241" y="222553"/>
            <a:ext cx="6002087" cy="951534"/>
          </a:xfrm>
        </p:spPr>
        <p:txBody>
          <a:bodyPr>
            <a:normAutofit fontScale="90000"/>
          </a:bodyPr>
          <a:lstStyle/>
          <a:p>
            <a:r>
              <a:rPr lang="en-US" dirty="0"/>
              <a:t>Better prediction (e.g., via AI/ML)</a:t>
            </a:r>
            <a:br>
              <a:rPr lang="en-US" dirty="0"/>
            </a:br>
            <a:r>
              <a:rPr lang="en-US" dirty="0"/>
              <a:t>will be insufficient!</a:t>
            </a:r>
          </a:p>
        </p:txBody>
      </p:sp>
      <p:sp>
        <p:nvSpPr>
          <p:cNvPr id="4" name="Slide Number Placeholder 3">
            <a:extLst>
              <a:ext uri="{FF2B5EF4-FFF2-40B4-BE49-F238E27FC236}">
                <a16:creationId xmlns:a16="http://schemas.microsoft.com/office/drawing/2014/main" id="{860E97D3-707F-BE51-AD14-B4598971F534}"/>
              </a:ext>
            </a:extLst>
          </p:cNvPr>
          <p:cNvSpPr>
            <a:spLocks noGrp="1"/>
          </p:cNvSpPr>
          <p:nvPr>
            <p:ph type="sldNum" sz="quarter" idx="12"/>
          </p:nvPr>
        </p:nvSpPr>
        <p:spPr/>
        <p:txBody>
          <a:bodyPr/>
          <a:lstStyle/>
          <a:p>
            <a:fld id="{99B1552A-2818-9B45-B83D-7E1DB4B1F484}" type="slidenum">
              <a:rPr lang="en-US" smtClean="0"/>
              <a:pPr/>
              <a:t>15</a:t>
            </a:fld>
            <a:endParaRPr lang="en-US"/>
          </a:p>
        </p:txBody>
      </p:sp>
      <p:sp>
        <p:nvSpPr>
          <p:cNvPr id="72" name="Rectangle 71">
            <a:extLst>
              <a:ext uri="{FF2B5EF4-FFF2-40B4-BE49-F238E27FC236}">
                <a16:creationId xmlns:a16="http://schemas.microsoft.com/office/drawing/2014/main" id="{3C797EDC-B616-5850-55E0-D06701A6D724}"/>
              </a:ext>
            </a:extLst>
          </p:cNvPr>
          <p:cNvSpPr/>
          <p:nvPr/>
        </p:nvSpPr>
        <p:spPr>
          <a:xfrm>
            <a:off x="1" y="0"/>
            <a:ext cx="5249910" cy="139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a:extLst>
              <a:ext uri="{FF2B5EF4-FFF2-40B4-BE49-F238E27FC236}">
                <a16:creationId xmlns:a16="http://schemas.microsoft.com/office/drawing/2014/main" id="{6668E9BA-1CE7-149E-5C74-7BFBF37BE876}"/>
              </a:ext>
            </a:extLst>
          </p:cNvPr>
          <p:cNvPicPr>
            <a:picLocks noChangeAspect="1"/>
          </p:cNvPicPr>
          <p:nvPr/>
        </p:nvPicPr>
        <p:blipFill>
          <a:blip r:embed="rId3"/>
          <a:stretch>
            <a:fillRect/>
          </a:stretch>
        </p:blipFill>
        <p:spPr>
          <a:xfrm>
            <a:off x="84296" y="222553"/>
            <a:ext cx="5165615" cy="5758646"/>
          </a:xfrm>
          <a:prstGeom prst="rect">
            <a:avLst/>
          </a:prstGeom>
        </p:spPr>
      </p:pic>
      <p:pic>
        <p:nvPicPr>
          <p:cNvPr id="141" name="Picture 140">
            <a:extLst>
              <a:ext uri="{FF2B5EF4-FFF2-40B4-BE49-F238E27FC236}">
                <a16:creationId xmlns:a16="http://schemas.microsoft.com/office/drawing/2014/main" id="{405CC2B3-94FD-CC22-5435-DBE94CE76317}"/>
              </a:ext>
            </a:extLst>
          </p:cNvPr>
          <p:cNvPicPr>
            <a:picLocks noChangeAspect="1"/>
          </p:cNvPicPr>
          <p:nvPr/>
        </p:nvPicPr>
        <p:blipFill>
          <a:blip r:embed="rId4"/>
          <a:stretch>
            <a:fillRect/>
          </a:stretch>
        </p:blipFill>
        <p:spPr>
          <a:xfrm>
            <a:off x="5321964" y="1466190"/>
            <a:ext cx="6806972" cy="5319621"/>
          </a:xfrm>
          <a:prstGeom prst="rect">
            <a:avLst/>
          </a:prstGeom>
          <a:ln w="28575">
            <a:solidFill>
              <a:schemeClr val="tx1"/>
            </a:solidFill>
          </a:ln>
        </p:spPr>
      </p:pic>
      <p:sp>
        <p:nvSpPr>
          <p:cNvPr id="142" name="Rectangle 141">
            <a:extLst>
              <a:ext uri="{FF2B5EF4-FFF2-40B4-BE49-F238E27FC236}">
                <a16:creationId xmlns:a16="http://schemas.microsoft.com/office/drawing/2014/main" id="{0DEED023-F3E9-45D8-61FC-41742078C7F2}"/>
              </a:ext>
            </a:extLst>
          </p:cNvPr>
          <p:cNvSpPr/>
          <p:nvPr/>
        </p:nvSpPr>
        <p:spPr>
          <a:xfrm>
            <a:off x="8178423" y="1706295"/>
            <a:ext cx="3929281" cy="400110"/>
          </a:xfrm>
          <a:prstGeom prst="rect">
            <a:avLst/>
          </a:prstGeom>
        </p:spPr>
        <p:txBody>
          <a:bodyPr wrap="none">
            <a:spAutoFit/>
          </a:bodyPr>
          <a:lstStyle/>
          <a:p>
            <a:r>
              <a:rPr lang="en-US" sz="2000" dirty="0">
                <a:latin typeface="Calibri"/>
              </a:rPr>
              <a:t>2019</a:t>
            </a:r>
            <a:r>
              <a:rPr lang="en-US" sz="2000" i="1" dirty="0">
                <a:latin typeface="Calibri"/>
              </a:rPr>
              <a:t> Risk Analysi</a:t>
            </a:r>
            <a:r>
              <a:rPr lang="en-US" sz="2000" dirty="0">
                <a:latin typeface="Calibri"/>
              </a:rPr>
              <a:t>s 39(9): 1870-1884</a:t>
            </a:r>
            <a:endParaRPr lang="en-US" sz="2000" dirty="0"/>
          </a:p>
        </p:txBody>
      </p:sp>
      <p:sp>
        <p:nvSpPr>
          <p:cNvPr id="3" name="Slide Number Placeholder 3">
            <a:extLst>
              <a:ext uri="{FF2B5EF4-FFF2-40B4-BE49-F238E27FC236}">
                <a16:creationId xmlns:a16="http://schemas.microsoft.com/office/drawing/2014/main" id="{617E7FE7-1218-B60D-2517-FDD84C8D858E}"/>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15</a:t>
            </a:fld>
            <a:endParaRPr lang="en-US" dirty="0"/>
          </a:p>
        </p:txBody>
      </p:sp>
    </p:spTree>
    <p:extLst>
      <p:ext uri="{BB962C8B-B14F-4D97-AF65-F5344CB8AC3E}">
        <p14:creationId xmlns:p14="http://schemas.microsoft.com/office/powerpoint/2010/main" val="352818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78" y="0"/>
            <a:ext cx="12085122" cy="1381952"/>
          </a:xfrm>
        </p:spPr>
        <p:txBody>
          <a:bodyPr>
            <a:normAutofit/>
          </a:bodyPr>
          <a:lstStyle/>
          <a:p>
            <a:r>
              <a:rPr lang="en-US" dirty="0"/>
              <a:t>How to create controlled conditions of surprise?</a:t>
            </a:r>
          </a:p>
        </p:txBody>
      </p:sp>
      <p:pic>
        <p:nvPicPr>
          <p:cNvPr id="3" name="Picture 2">
            <a:extLst>
              <a:ext uri="{FF2B5EF4-FFF2-40B4-BE49-F238E27FC236}">
                <a16:creationId xmlns:a16="http://schemas.microsoft.com/office/drawing/2014/main" id="{0AE66885-C7CF-66ED-1DD9-9999C6821585}"/>
              </a:ext>
            </a:extLst>
          </p:cNvPr>
          <p:cNvPicPr/>
          <p:nvPr/>
        </p:nvPicPr>
        <p:blipFill>
          <a:blip r:embed="rId3">
            <a:extLst>
              <a:ext uri="{28A0092B-C50C-407E-A947-70E740481C1C}">
                <a14:useLocalDpi xmlns:a14="http://schemas.microsoft.com/office/drawing/2010/main" val="0"/>
              </a:ext>
            </a:extLst>
          </a:blip>
          <a:stretch>
            <a:fillRect/>
          </a:stretch>
        </p:blipFill>
        <p:spPr>
          <a:xfrm>
            <a:off x="4334495" y="1381951"/>
            <a:ext cx="6970814" cy="4461577"/>
          </a:xfrm>
          <a:prstGeom prst="rect">
            <a:avLst/>
          </a:prstGeom>
        </p:spPr>
      </p:pic>
      <p:sp>
        <p:nvSpPr>
          <p:cNvPr id="6" name="Content Placeholder 5">
            <a:extLst>
              <a:ext uri="{FF2B5EF4-FFF2-40B4-BE49-F238E27FC236}">
                <a16:creationId xmlns:a16="http://schemas.microsoft.com/office/drawing/2014/main" id="{FA26CBCE-C883-5D4A-E089-B2D3CCC706B9}"/>
              </a:ext>
            </a:extLst>
          </p:cNvPr>
          <p:cNvSpPr>
            <a:spLocks noGrp="1"/>
          </p:cNvSpPr>
          <p:nvPr>
            <p:ph idx="1"/>
          </p:nvPr>
        </p:nvSpPr>
        <p:spPr>
          <a:xfrm>
            <a:off x="368135" y="2286000"/>
            <a:ext cx="4165765" cy="2895600"/>
          </a:xfrm>
        </p:spPr>
        <p:txBody>
          <a:bodyPr>
            <a:noAutofit/>
          </a:bodyPr>
          <a:lstStyle/>
          <a:p>
            <a:pPr marL="0" indent="0">
              <a:buNone/>
            </a:pPr>
            <a:r>
              <a:rPr lang="en-US" sz="2400" dirty="0">
                <a:solidFill>
                  <a:schemeClr val="tx1">
                    <a:lumMod val="50000"/>
                  </a:schemeClr>
                </a:solidFill>
              </a:rPr>
              <a:t>Models and simulations require relatively little expense, </a:t>
            </a:r>
          </a:p>
          <a:p>
            <a:pPr marL="0" indent="0">
              <a:buNone/>
            </a:pPr>
            <a:r>
              <a:rPr lang="en-US" sz="2400" dirty="0">
                <a:solidFill>
                  <a:schemeClr val="tx1">
                    <a:lumMod val="50000"/>
                  </a:schemeClr>
                </a:solidFill>
              </a:rPr>
              <a:t>but they are unable to explore much beyond the normal variation of events that have been conceived in the model. </a:t>
            </a:r>
          </a:p>
        </p:txBody>
      </p:sp>
      <p:sp>
        <p:nvSpPr>
          <p:cNvPr id="5" name="TextBox 4">
            <a:extLst>
              <a:ext uri="{FF2B5EF4-FFF2-40B4-BE49-F238E27FC236}">
                <a16:creationId xmlns:a16="http://schemas.microsoft.com/office/drawing/2014/main" id="{A88E6A7C-A348-40DB-1968-0A13CD6E2696}"/>
              </a:ext>
            </a:extLst>
          </p:cNvPr>
          <p:cNvSpPr txBox="1"/>
          <p:nvPr/>
        </p:nvSpPr>
        <p:spPr>
          <a:xfrm>
            <a:off x="163780" y="5843529"/>
            <a:ext cx="7886220" cy="830997"/>
          </a:xfrm>
          <a:prstGeom prst="rect">
            <a:avLst/>
          </a:prstGeom>
          <a:noFill/>
        </p:spPr>
        <p:txBody>
          <a:bodyPr wrap="square" rtlCol="0">
            <a:spAutoFit/>
          </a:bodyPr>
          <a:lstStyle/>
          <a:p>
            <a:pPr>
              <a:defRPr/>
            </a:pPr>
            <a:r>
              <a:rPr lang="en-US" sz="1600" dirty="0">
                <a:solidFill>
                  <a:prstClr val="white">
                    <a:lumMod val="50000"/>
                  </a:prstClr>
                </a:solidFill>
                <a:latin typeface="Calibri" panose="020F0502020204030204"/>
                <a:ea typeface="ＭＳ Ｐゴシック" pitchFamily="-111" charset="-128"/>
              </a:rPr>
              <a:t>Reference: Alderson DL, Darken RP, Eisenberg DE, Seager TP, 2022 "Surprise is inevitable: How do we train and prepare to make our critical infrastructure more resilient?," </a:t>
            </a:r>
            <a:r>
              <a:rPr lang="en-US" sz="1600" i="1" dirty="0">
                <a:solidFill>
                  <a:prstClr val="white">
                    <a:lumMod val="50000"/>
                  </a:prstClr>
                </a:solidFill>
                <a:latin typeface="Calibri" panose="020F0502020204030204"/>
                <a:ea typeface="ＭＳ Ｐゴシック" pitchFamily="-111" charset="-128"/>
              </a:rPr>
              <a:t>International Journal of Disaster Risk Reduction</a:t>
            </a:r>
            <a:r>
              <a:rPr lang="en-US" sz="1600" dirty="0">
                <a:solidFill>
                  <a:prstClr val="white">
                    <a:lumMod val="50000"/>
                  </a:prstClr>
                </a:solidFill>
                <a:latin typeface="Calibri" panose="020F0502020204030204"/>
                <a:ea typeface="ＭＳ Ｐゴシック" pitchFamily="-111" charset="-128"/>
              </a:rPr>
              <a:t>, 72: 102800, 1 April 2022</a:t>
            </a:r>
          </a:p>
        </p:txBody>
      </p:sp>
      <p:sp>
        <p:nvSpPr>
          <p:cNvPr id="7" name="Slide Number Placeholder 3">
            <a:extLst>
              <a:ext uri="{FF2B5EF4-FFF2-40B4-BE49-F238E27FC236}">
                <a16:creationId xmlns:a16="http://schemas.microsoft.com/office/drawing/2014/main" id="{CB919AE2-1CBA-3EE0-5A44-D01B4F946D8E}"/>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16</a:t>
            </a:fld>
            <a:endParaRPr lang="en-US" dirty="0"/>
          </a:p>
        </p:txBody>
      </p:sp>
    </p:spTree>
    <p:extLst>
      <p:ext uri="{BB962C8B-B14F-4D97-AF65-F5344CB8AC3E}">
        <p14:creationId xmlns:p14="http://schemas.microsoft.com/office/powerpoint/2010/main" val="3970984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79D316-CD79-7622-82B5-DB860FB40607}"/>
              </a:ext>
            </a:extLst>
          </p:cNvPr>
          <p:cNvSpPr>
            <a:spLocks noGrp="1"/>
          </p:cNvSpPr>
          <p:nvPr>
            <p:ph type="sldNum" sz="quarter" idx="12"/>
          </p:nvPr>
        </p:nvSpPr>
        <p:spPr bwMode="auto">
          <a:xfrm>
            <a:off x="8382000" y="6477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bg2"/>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8C8B53A7-21D7-4990-A3BD-F06DCAE13504}" type="slidenum">
              <a:rPr lang="en-US" smtClean="0"/>
              <a:pPr>
                <a:defRPr/>
              </a:pPr>
              <a:t>17</a:t>
            </a:fld>
            <a:endParaRPr lang="en-US" dirty="0"/>
          </a:p>
        </p:txBody>
      </p:sp>
      <p:pic>
        <p:nvPicPr>
          <p:cNvPr id="3" name="Picture 2" descr="A map of a city&#10;&#10;Description automatically generated">
            <a:extLst>
              <a:ext uri="{FF2B5EF4-FFF2-40B4-BE49-F238E27FC236}">
                <a16:creationId xmlns:a16="http://schemas.microsoft.com/office/drawing/2014/main" id="{F48443DA-D525-A576-EC65-CE57305BF5CE}"/>
              </a:ext>
            </a:extLst>
          </p:cNvPr>
          <p:cNvPicPr>
            <a:picLocks noChangeAspect="1"/>
          </p:cNvPicPr>
          <p:nvPr/>
        </p:nvPicPr>
        <p:blipFill rotWithShape="1">
          <a:blip r:embed="rId2"/>
          <a:srcRect r="27002"/>
          <a:stretch/>
        </p:blipFill>
        <p:spPr>
          <a:xfrm>
            <a:off x="151412" y="1486982"/>
            <a:ext cx="3886199" cy="3530755"/>
          </a:xfrm>
          <a:prstGeom prst="rect">
            <a:avLst/>
          </a:prstGeom>
        </p:spPr>
      </p:pic>
      <p:pic>
        <p:nvPicPr>
          <p:cNvPr id="8" name="Picture 7" descr="A map of islands with black and white outline&#10;&#10;Description automatically generated">
            <a:extLst>
              <a:ext uri="{FF2B5EF4-FFF2-40B4-BE49-F238E27FC236}">
                <a16:creationId xmlns:a16="http://schemas.microsoft.com/office/drawing/2014/main" id="{E7EEC035-EBD5-C5AE-D38A-BE8BF3177251}"/>
              </a:ext>
            </a:extLst>
          </p:cNvPr>
          <p:cNvPicPr>
            <a:picLocks noChangeAspect="1"/>
          </p:cNvPicPr>
          <p:nvPr/>
        </p:nvPicPr>
        <p:blipFill>
          <a:blip r:embed="rId3"/>
          <a:stretch>
            <a:fillRect/>
          </a:stretch>
        </p:blipFill>
        <p:spPr>
          <a:xfrm>
            <a:off x="151412" y="5133259"/>
            <a:ext cx="2002249" cy="1535322"/>
          </a:xfrm>
          <a:prstGeom prst="rect">
            <a:avLst/>
          </a:prstGeom>
        </p:spPr>
      </p:pic>
      <p:pic>
        <p:nvPicPr>
          <p:cNvPr id="5" name="Picture 4" descr="A map of a city&#10;&#10;Description automatically generated">
            <a:extLst>
              <a:ext uri="{FF2B5EF4-FFF2-40B4-BE49-F238E27FC236}">
                <a16:creationId xmlns:a16="http://schemas.microsoft.com/office/drawing/2014/main" id="{1050C5CD-2A89-71E9-49A6-A9341517E309}"/>
              </a:ext>
            </a:extLst>
          </p:cNvPr>
          <p:cNvPicPr>
            <a:picLocks noChangeAspect="1"/>
          </p:cNvPicPr>
          <p:nvPr/>
        </p:nvPicPr>
        <p:blipFill rotWithShape="1">
          <a:blip r:embed="rId2"/>
          <a:srcRect l="73979" t="38421" b="42098"/>
          <a:stretch/>
        </p:blipFill>
        <p:spPr>
          <a:xfrm>
            <a:off x="2296820" y="5133260"/>
            <a:ext cx="1634276" cy="811461"/>
          </a:xfrm>
          <a:prstGeom prst="rect">
            <a:avLst/>
          </a:prstGeom>
          <a:solidFill>
            <a:schemeClr val="bg1"/>
          </a:solidFill>
          <a:ln w="38100">
            <a:solidFill>
              <a:schemeClr val="tx1"/>
            </a:solidFill>
          </a:ln>
        </p:spPr>
      </p:pic>
      <p:sp>
        <p:nvSpPr>
          <p:cNvPr id="6" name="Title 1">
            <a:extLst>
              <a:ext uri="{FF2B5EF4-FFF2-40B4-BE49-F238E27FC236}">
                <a16:creationId xmlns:a16="http://schemas.microsoft.com/office/drawing/2014/main" id="{55F08A66-67E3-6AF3-4714-2B8065697E69}"/>
              </a:ext>
            </a:extLst>
          </p:cNvPr>
          <p:cNvSpPr txBox="1">
            <a:spLocks/>
          </p:cNvSpPr>
          <p:nvPr/>
        </p:nvSpPr>
        <p:spPr>
          <a:xfrm>
            <a:off x="4296467" y="5862601"/>
            <a:ext cx="4733642" cy="887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pPr algn="l"/>
            <a:r>
              <a:rPr lang="en-US" sz="1400" dirty="0">
                <a:solidFill>
                  <a:schemeClr val="bg1">
                    <a:lumMod val="50000"/>
                  </a:schemeClr>
                </a:solidFill>
              </a:rPr>
              <a:t>Reference: Alderson, D.L. and Darken, R.P., 2019, Dystopia: A Virtual Environment for Education, Training, and Exercises, Naval Postgraduate School Technical Report NPS-OR-19-002, December.</a:t>
            </a:r>
          </a:p>
        </p:txBody>
      </p:sp>
      <p:pic>
        <p:nvPicPr>
          <p:cNvPr id="7" name="Picture 2" descr="Logo">
            <a:extLst>
              <a:ext uri="{FF2B5EF4-FFF2-40B4-BE49-F238E27FC236}">
                <a16:creationId xmlns:a16="http://schemas.microsoft.com/office/drawing/2014/main" id="{5FB20F1D-CFA1-5B10-65C3-84CE650EA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1326642"/>
            <a:ext cx="3965410" cy="277702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8B660DE-6DAB-D528-BAC8-7CF7A8114365}"/>
              </a:ext>
            </a:extLst>
          </p:cNvPr>
          <p:cNvGrpSpPr/>
          <p:nvPr/>
        </p:nvGrpSpPr>
        <p:grpSpPr>
          <a:xfrm>
            <a:off x="9127382" y="4099898"/>
            <a:ext cx="2720958" cy="2371115"/>
            <a:chOff x="9989480" y="1459910"/>
            <a:chExt cx="2118440" cy="2182578"/>
          </a:xfrm>
        </p:grpSpPr>
        <p:grpSp>
          <p:nvGrpSpPr>
            <p:cNvPr id="10" name="Group 9">
              <a:extLst>
                <a:ext uri="{FF2B5EF4-FFF2-40B4-BE49-F238E27FC236}">
                  <a16:creationId xmlns:a16="http://schemas.microsoft.com/office/drawing/2014/main" id="{9CFCB6DB-70E0-0734-6410-7CA1DDFF5B3B}"/>
                </a:ext>
              </a:extLst>
            </p:cNvPr>
            <p:cNvGrpSpPr>
              <a:grpSpLocks noChangeAspect="1"/>
            </p:cNvGrpSpPr>
            <p:nvPr/>
          </p:nvGrpSpPr>
          <p:grpSpPr>
            <a:xfrm>
              <a:off x="9989480" y="1459910"/>
              <a:ext cx="2118440" cy="2182578"/>
              <a:chOff x="20" y="372653"/>
              <a:chExt cx="6086621" cy="6270900"/>
            </a:xfrm>
          </p:grpSpPr>
          <p:pic>
            <p:nvPicPr>
              <p:cNvPr id="13" name="Picture 12" descr="A picture containing text, weapon, hydrogen bomb&#10;&#10;Description automatically generated">
                <a:extLst>
                  <a:ext uri="{FF2B5EF4-FFF2-40B4-BE49-F238E27FC236}">
                    <a16:creationId xmlns:a16="http://schemas.microsoft.com/office/drawing/2014/main" id="{8DEAD66D-D3AC-2428-915B-1D13C0B52D58}"/>
                  </a:ext>
                </a:extLst>
              </p:cNvPr>
              <p:cNvPicPr>
                <a:picLocks noChangeAspect="1"/>
              </p:cNvPicPr>
              <p:nvPr/>
            </p:nvPicPr>
            <p:blipFill rotWithShape="1">
              <a:blip r:embed="rId5"/>
              <a:srcRect l="13532" t="5434" r="14799" b="3126"/>
              <a:stretch/>
            </p:blipFill>
            <p:spPr>
              <a:xfrm>
                <a:off x="20" y="372653"/>
                <a:ext cx="6086621" cy="6270900"/>
              </a:xfrm>
              <a:prstGeom prst="rect">
                <a:avLst/>
              </a:prstGeom>
            </p:spPr>
          </p:pic>
          <p:pic>
            <p:nvPicPr>
              <p:cNvPr id="14" name="Picture 13" descr="Tiff Icon | Flat File Type Iconset | PelFusion">
                <a:extLst>
                  <a:ext uri="{FF2B5EF4-FFF2-40B4-BE49-F238E27FC236}">
                    <a16:creationId xmlns:a16="http://schemas.microsoft.com/office/drawing/2014/main" id="{88B4D3C8-CBB5-D000-7EEC-BEA183378E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277" y="5121687"/>
                <a:ext cx="1327404" cy="132740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Graphic 7" descr="Thermometer">
              <a:extLst>
                <a:ext uri="{FF2B5EF4-FFF2-40B4-BE49-F238E27FC236}">
                  <a16:creationId xmlns:a16="http://schemas.microsoft.com/office/drawing/2014/main" id="{B41EC640-E663-9778-9B62-E554821D6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27706" y="1987550"/>
              <a:ext cx="1129030" cy="1187107"/>
            </a:xfrm>
            <a:prstGeom prst="rect">
              <a:avLst/>
            </a:prstGeom>
          </p:spPr>
        </p:pic>
      </p:grpSp>
      <p:sp>
        <p:nvSpPr>
          <p:cNvPr id="18" name="Title 1">
            <a:extLst>
              <a:ext uri="{FF2B5EF4-FFF2-40B4-BE49-F238E27FC236}">
                <a16:creationId xmlns:a16="http://schemas.microsoft.com/office/drawing/2014/main" id="{89D51F2A-1A67-6724-27D9-F7955392D828}"/>
              </a:ext>
            </a:extLst>
          </p:cNvPr>
          <p:cNvSpPr>
            <a:spLocks noGrp="1"/>
          </p:cNvSpPr>
          <p:nvPr>
            <p:ph type="title"/>
          </p:nvPr>
        </p:nvSpPr>
        <p:spPr>
          <a:xfrm>
            <a:off x="0" y="222553"/>
            <a:ext cx="12191999" cy="951534"/>
          </a:xfrm>
        </p:spPr>
        <p:txBody>
          <a:bodyPr>
            <a:normAutofit fontScale="90000"/>
          </a:bodyPr>
          <a:lstStyle/>
          <a:p>
            <a:r>
              <a:rPr lang="en-US" dirty="0"/>
              <a:t>We have developed a sandbox-style virtual world </a:t>
            </a:r>
            <a:br>
              <a:rPr lang="en-US" dirty="0"/>
            </a:br>
            <a:r>
              <a:rPr lang="en-US" sz="3100" b="0" dirty="0"/>
              <a:t>suitable for supporting infrastructure analyses, experiments, and exercises </a:t>
            </a:r>
          </a:p>
        </p:txBody>
      </p:sp>
      <p:sp>
        <p:nvSpPr>
          <p:cNvPr id="21" name="Content Placeholder 5">
            <a:extLst>
              <a:ext uri="{FF2B5EF4-FFF2-40B4-BE49-F238E27FC236}">
                <a16:creationId xmlns:a16="http://schemas.microsoft.com/office/drawing/2014/main" id="{3977B3BA-5E73-4D04-6B6D-54700044E572}"/>
              </a:ext>
            </a:extLst>
          </p:cNvPr>
          <p:cNvSpPr txBox="1">
            <a:spLocks/>
          </p:cNvSpPr>
          <p:nvPr/>
        </p:nvSpPr>
        <p:spPr bwMode="auto">
          <a:xfrm>
            <a:off x="4002645" y="2037304"/>
            <a:ext cx="4581241" cy="3749097"/>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Tx/>
              <a:buSzPct val="75000"/>
              <a:buFont typeface="Arial" pitchFamily="34" charset="0"/>
              <a:buChar char="●"/>
              <a:defRPr sz="2400">
                <a:solidFill>
                  <a:srgbClr val="000000"/>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Tx/>
              <a:buSzPct val="80000"/>
              <a:buFont typeface="Wingdings" pitchFamily="2" charset="2"/>
              <a:buChar char="t"/>
              <a:defRPr sz="2000">
                <a:solidFill>
                  <a:srgbClr val="000000"/>
                </a:solidFill>
                <a:latin typeface="+mn-lt"/>
                <a:ea typeface="ＭＳ Ｐゴシック" charset="-128"/>
                <a:cs typeface="ＭＳ Ｐゴシック"/>
              </a:defRPr>
            </a:lvl2pPr>
            <a:lvl3pPr marL="1143000" indent="-228600" algn="l" rtl="0" eaLnBrk="1" fontAlgn="base" hangingPunct="1">
              <a:spcBef>
                <a:spcPct val="20000"/>
              </a:spcBef>
              <a:spcAft>
                <a:spcPct val="0"/>
              </a:spcAft>
              <a:buClrTx/>
              <a:buSzPct val="100000"/>
              <a:buFont typeface="Wingdings" pitchFamily="2" charset="2"/>
              <a:buChar char="§"/>
              <a:defRPr sz="1800">
                <a:solidFill>
                  <a:srgbClr val="000000"/>
                </a:solidFill>
                <a:latin typeface="+mn-lt"/>
                <a:ea typeface="ＭＳ Ｐゴシック" charset="-128"/>
                <a:cs typeface="ＭＳ Ｐゴシック"/>
              </a:defRPr>
            </a:lvl3pPr>
            <a:lvl4pPr marL="1600200" indent="-228600" algn="l" rtl="0" eaLnBrk="1" fontAlgn="base" hangingPunct="1">
              <a:spcBef>
                <a:spcPct val="20000"/>
              </a:spcBef>
              <a:spcAft>
                <a:spcPct val="0"/>
              </a:spcAft>
              <a:buClrTx/>
              <a:buChar char="–"/>
              <a:defRPr sz="1600">
                <a:solidFill>
                  <a:srgbClr val="000000"/>
                </a:solidFill>
                <a:latin typeface="Arial" charset="0"/>
                <a:ea typeface="ＭＳ Ｐゴシック" charset="-128"/>
                <a:cs typeface="ＭＳ Ｐゴシック"/>
              </a:defRPr>
            </a:lvl4pPr>
            <a:lvl5pPr marL="2057400" indent="-228600" algn="l" rtl="0" eaLnBrk="1" fontAlgn="base" hangingPunct="1">
              <a:spcBef>
                <a:spcPct val="20000"/>
              </a:spcBef>
              <a:spcAft>
                <a:spcPct val="0"/>
              </a:spcAft>
              <a:buClrTx/>
              <a:buChar char="»"/>
              <a:defRPr sz="1400">
                <a:solidFill>
                  <a:srgbClr val="000000"/>
                </a:solidFill>
                <a:latin typeface="Arial" charset="0"/>
                <a:ea typeface="ＭＳ Ｐゴシック"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9pPr>
          </a:lstStyle>
          <a:p>
            <a:r>
              <a:rPr lang="en-US" sz="2200" kern="0" dirty="0">
                <a:solidFill>
                  <a:schemeClr val="tx1"/>
                </a:solidFill>
                <a:latin typeface="Arial" panose="020B0604020202020204" pitchFamily="34" charset="0"/>
                <a:cs typeface="Arial" panose="020B0604020202020204" pitchFamily="34" charset="0"/>
              </a:rPr>
              <a:t>Combines </a:t>
            </a:r>
            <a:r>
              <a:rPr lang="en-US" sz="2200" b="1" i="1" kern="0" dirty="0">
                <a:solidFill>
                  <a:schemeClr val="tx1"/>
                </a:solidFill>
                <a:latin typeface="Arial" panose="020B0604020202020204" pitchFamily="34" charset="0"/>
                <a:cs typeface="Arial" panose="020B0604020202020204" pitchFamily="34" charset="0"/>
              </a:rPr>
              <a:t>geographic and functional realism</a:t>
            </a:r>
          </a:p>
          <a:p>
            <a:pPr>
              <a:spcAft>
                <a:spcPts val="1200"/>
              </a:spcAft>
            </a:pPr>
            <a:r>
              <a:rPr lang="en-US" sz="2200" dirty="0">
                <a:solidFill>
                  <a:schemeClr val="tx1"/>
                </a:solidFill>
                <a:latin typeface="Arial" panose="020B0604020202020204" pitchFamily="34" charset="0"/>
                <a:ea typeface="+mn-ea"/>
                <a:cs typeface="Arial" panose="020B0604020202020204" pitchFamily="34" charset="0"/>
              </a:rPr>
              <a:t>A collection of structured data—realistic terrain, maps, population demographics, and infrastructure systems</a:t>
            </a:r>
          </a:p>
          <a:p>
            <a:pPr marL="574675" lvl="1" indent="-233363">
              <a:spcBef>
                <a:spcPts val="0"/>
              </a:spcBef>
              <a:spcAft>
                <a:spcPts val="400"/>
              </a:spcAft>
              <a:buFont typeface="Arial" panose="020B0604020202020204" pitchFamily="34" charset="0"/>
              <a:buChar char="•"/>
            </a:pPr>
            <a:r>
              <a:rPr lang="en-US" sz="2200" dirty="0">
                <a:solidFill>
                  <a:schemeClr val="tx1"/>
                </a:solidFill>
                <a:latin typeface="Arial" panose="020B0604020202020204" pitchFamily="34" charset="0"/>
                <a:ea typeface="+mn-ea"/>
                <a:cs typeface="Arial" panose="020B0604020202020204" pitchFamily="34" charset="0"/>
              </a:rPr>
              <a:t>military installations embedded in a broader community</a:t>
            </a:r>
          </a:p>
          <a:p>
            <a:pPr marL="574675" lvl="1" indent="-233363">
              <a:spcBef>
                <a:spcPts val="0"/>
              </a:spcBef>
              <a:spcAft>
                <a:spcPts val="400"/>
              </a:spcAft>
              <a:buFont typeface="Arial" panose="020B0604020202020204" pitchFamily="34" charset="0"/>
              <a:buChar char="•"/>
            </a:pPr>
            <a:r>
              <a:rPr lang="en-US" sz="2200" dirty="0">
                <a:solidFill>
                  <a:schemeClr val="tx1"/>
                </a:solidFill>
                <a:latin typeface="Arial" panose="020B0604020202020204" pitchFamily="34" charset="0"/>
                <a:ea typeface="+mn-ea"/>
                <a:cs typeface="Arial" panose="020B0604020202020204" pitchFamily="34" charset="0"/>
              </a:rPr>
              <a:t>can be relocated in any part of the world</a:t>
            </a:r>
          </a:p>
        </p:txBody>
      </p:sp>
      <p:sp>
        <p:nvSpPr>
          <p:cNvPr id="22" name="TextBox 21">
            <a:extLst>
              <a:ext uri="{FF2B5EF4-FFF2-40B4-BE49-F238E27FC236}">
                <a16:creationId xmlns:a16="http://schemas.microsoft.com/office/drawing/2014/main" id="{764B3B75-D1A6-9B80-B41D-68A4F5E8AE94}"/>
              </a:ext>
            </a:extLst>
          </p:cNvPr>
          <p:cNvSpPr txBox="1"/>
          <p:nvPr/>
        </p:nvSpPr>
        <p:spPr>
          <a:xfrm>
            <a:off x="4048975" y="1452529"/>
            <a:ext cx="3965410" cy="584775"/>
          </a:xfrm>
          <a:prstGeom prst="rect">
            <a:avLst/>
          </a:prstGeom>
          <a:noFill/>
        </p:spPr>
        <p:txBody>
          <a:bodyPr wrap="square">
            <a:spAutoFit/>
          </a:bodyPr>
          <a:lstStyle/>
          <a:p>
            <a:r>
              <a:rPr lang="en-US" sz="3200" b="0" dirty="0">
                <a:ea typeface="ＭＳ Ｐゴシック"/>
              </a:rPr>
              <a:t>Dystopia Virtual World</a:t>
            </a:r>
            <a:endParaRPr lang="en-US" sz="3200" dirty="0"/>
          </a:p>
        </p:txBody>
      </p:sp>
      <p:sp>
        <p:nvSpPr>
          <p:cNvPr id="23" name="Slide Number Placeholder 3">
            <a:extLst>
              <a:ext uri="{FF2B5EF4-FFF2-40B4-BE49-F238E27FC236}">
                <a16:creationId xmlns:a16="http://schemas.microsoft.com/office/drawing/2014/main" id="{CA869719-BF40-C0CC-7958-046EEDA5471E}"/>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17</a:t>
            </a:fld>
            <a:endParaRPr lang="en-US" dirty="0"/>
          </a:p>
        </p:txBody>
      </p:sp>
    </p:spTree>
    <p:extLst>
      <p:ext uri="{BB962C8B-B14F-4D97-AF65-F5344CB8AC3E}">
        <p14:creationId xmlns:p14="http://schemas.microsoft.com/office/powerpoint/2010/main" val="2796277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79D316-CD79-7622-82B5-DB860FB40607}"/>
              </a:ext>
            </a:extLst>
          </p:cNvPr>
          <p:cNvSpPr>
            <a:spLocks noGrp="1"/>
          </p:cNvSpPr>
          <p:nvPr>
            <p:ph type="sldNum" sz="quarter" idx="12"/>
          </p:nvPr>
        </p:nvSpPr>
        <p:spPr bwMode="auto">
          <a:xfrm>
            <a:off x="8382000" y="6477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bg2"/>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8C8B53A7-21D7-4990-A3BD-F06DCAE13504}" type="slidenum">
              <a:rPr lang="en-US" smtClean="0"/>
              <a:pPr>
                <a:defRPr/>
              </a:pPr>
              <a:t>18</a:t>
            </a:fld>
            <a:endParaRPr lang="en-US" dirty="0"/>
          </a:p>
        </p:txBody>
      </p:sp>
      <p:pic>
        <p:nvPicPr>
          <p:cNvPr id="8" name="Picture 7" descr="A map of islands with black and white outline&#10;&#10;Description automatically generated">
            <a:extLst>
              <a:ext uri="{FF2B5EF4-FFF2-40B4-BE49-F238E27FC236}">
                <a16:creationId xmlns:a16="http://schemas.microsoft.com/office/drawing/2014/main" id="{E7EEC035-EBD5-C5AE-D38A-BE8BF3177251}"/>
              </a:ext>
            </a:extLst>
          </p:cNvPr>
          <p:cNvPicPr>
            <a:picLocks noChangeAspect="1"/>
          </p:cNvPicPr>
          <p:nvPr/>
        </p:nvPicPr>
        <p:blipFill>
          <a:blip r:embed="rId2"/>
          <a:stretch>
            <a:fillRect/>
          </a:stretch>
        </p:blipFill>
        <p:spPr>
          <a:xfrm>
            <a:off x="151412" y="5133259"/>
            <a:ext cx="2002249" cy="1535322"/>
          </a:xfrm>
          <a:prstGeom prst="rect">
            <a:avLst/>
          </a:prstGeom>
        </p:spPr>
      </p:pic>
      <p:sp>
        <p:nvSpPr>
          <p:cNvPr id="11" name="Content Placeholder 5">
            <a:extLst>
              <a:ext uri="{FF2B5EF4-FFF2-40B4-BE49-F238E27FC236}">
                <a16:creationId xmlns:a16="http://schemas.microsoft.com/office/drawing/2014/main" id="{BE39EE3F-5F80-AC54-6A79-35D5D8A13315}"/>
              </a:ext>
            </a:extLst>
          </p:cNvPr>
          <p:cNvSpPr txBox="1">
            <a:spLocks/>
          </p:cNvSpPr>
          <p:nvPr/>
        </p:nvSpPr>
        <p:spPr bwMode="auto">
          <a:xfrm>
            <a:off x="4002645" y="2037304"/>
            <a:ext cx="4581241" cy="3749097"/>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Tx/>
              <a:buSzPct val="75000"/>
              <a:buFont typeface="Arial" pitchFamily="34" charset="0"/>
              <a:buChar char="●"/>
              <a:defRPr sz="2400">
                <a:solidFill>
                  <a:srgbClr val="000000"/>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Tx/>
              <a:buSzPct val="80000"/>
              <a:buFont typeface="Wingdings" pitchFamily="2" charset="2"/>
              <a:buChar char="t"/>
              <a:defRPr sz="2000">
                <a:solidFill>
                  <a:srgbClr val="000000"/>
                </a:solidFill>
                <a:latin typeface="+mn-lt"/>
                <a:ea typeface="ＭＳ Ｐゴシック" charset="-128"/>
                <a:cs typeface="ＭＳ Ｐゴシック"/>
              </a:defRPr>
            </a:lvl2pPr>
            <a:lvl3pPr marL="1143000" indent="-228600" algn="l" rtl="0" eaLnBrk="1" fontAlgn="base" hangingPunct="1">
              <a:spcBef>
                <a:spcPct val="20000"/>
              </a:spcBef>
              <a:spcAft>
                <a:spcPct val="0"/>
              </a:spcAft>
              <a:buClrTx/>
              <a:buSzPct val="100000"/>
              <a:buFont typeface="Wingdings" pitchFamily="2" charset="2"/>
              <a:buChar char="§"/>
              <a:defRPr sz="1800">
                <a:solidFill>
                  <a:srgbClr val="000000"/>
                </a:solidFill>
                <a:latin typeface="+mn-lt"/>
                <a:ea typeface="ＭＳ Ｐゴシック" charset="-128"/>
                <a:cs typeface="ＭＳ Ｐゴシック"/>
              </a:defRPr>
            </a:lvl3pPr>
            <a:lvl4pPr marL="1600200" indent="-228600" algn="l" rtl="0" eaLnBrk="1" fontAlgn="base" hangingPunct="1">
              <a:spcBef>
                <a:spcPct val="20000"/>
              </a:spcBef>
              <a:spcAft>
                <a:spcPct val="0"/>
              </a:spcAft>
              <a:buClrTx/>
              <a:buChar char="–"/>
              <a:defRPr sz="1600">
                <a:solidFill>
                  <a:srgbClr val="000000"/>
                </a:solidFill>
                <a:latin typeface="Arial" charset="0"/>
                <a:ea typeface="ＭＳ Ｐゴシック" charset="-128"/>
                <a:cs typeface="ＭＳ Ｐゴシック"/>
              </a:defRPr>
            </a:lvl4pPr>
            <a:lvl5pPr marL="2057400" indent="-228600" algn="l" rtl="0" eaLnBrk="1" fontAlgn="base" hangingPunct="1">
              <a:spcBef>
                <a:spcPct val="20000"/>
              </a:spcBef>
              <a:spcAft>
                <a:spcPct val="0"/>
              </a:spcAft>
              <a:buClrTx/>
              <a:buChar char="»"/>
              <a:defRPr sz="1400">
                <a:solidFill>
                  <a:srgbClr val="000000"/>
                </a:solidFill>
                <a:latin typeface="Arial" charset="0"/>
                <a:ea typeface="ＭＳ Ｐゴシック"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9pPr>
          </a:lstStyle>
          <a:p>
            <a:r>
              <a:rPr lang="en-US" sz="2200" kern="0" dirty="0">
                <a:solidFill>
                  <a:schemeClr val="tx1"/>
                </a:solidFill>
                <a:latin typeface="Arial" panose="020B0604020202020204" pitchFamily="34" charset="0"/>
                <a:cs typeface="Arial" panose="020B0604020202020204" pitchFamily="34" charset="0"/>
              </a:rPr>
              <a:t>Combines </a:t>
            </a:r>
            <a:r>
              <a:rPr lang="en-US" sz="2200" b="1" i="1" kern="0" dirty="0">
                <a:solidFill>
                  <a:schemeClr val="tx1"/>
                </a:solidFill>
                <a:latin typeface="Arial" panose="020B0604020202020204" pitchFamily="34" charset="0"/>
                <a:cs typeface="Arial" panose="020B0604020202020204" pitchFamily="34" charset="0"/>
              </a:rPr>
              <a:t>geographic and functional realism</a:t>
            </a:r>
          </a:p>
          <a:p>
            <a:pPr>
              <a:spcAft>
                <a:spcPts val="1200"/>
              </a:spcAft>
            </a:pPr>
            <a:r>
              <a:rPr lang="en-US" sz="2200" dirty="0">
                <a:solidFill>
                  <a:schemeClr val="tx1"/>
                </a:solidFill>
                <a:latin typeface="Arial" panose="020B0604020202020204" pitchFamily="34" charset="0"/>
                <a:ea typeface="+mn-ea"/>
                <a:cs typeface="Arial" panose="020B0604020202020204" pitchFamily="34" charset="0"/>
              </a:rPr>
              <a:t>A collection of structured data—realistic terrain, maps, population demographics, and infrastructure systems</a:t>
            </a:r>
          </a:p>
          <a:p>
            <a:pPr marL="574675" lvl="1" indent="-233363">
              <a:spcBef>
                <a:spcPts val="0"/>
              </a:spcBef>
              <a:spcAft>
                <a:spcPts val="400"/>
              </a:spcAft>
              <a:buFont typeface="Arial" panose="020B0604020202020204" pitchFamily="34" charset="0"/>
              <a:buChar char="•"/>
            </a:pPr>
            <a:r>
              <a:rPr lang="en-US" sz="2200" dirty="0">
                <a:solidFill>
                  <a:schemeClr val="tx1"/>
                </a:solidFill>
                <a:latin typeface="Arial" panose="020B0604020202020204" pitchFamily="34" charset="0"/>
                <a:ea typeface="+mn-ea"/>
                <a:cs typeface="Arial" panose="020B0604020202020204" pitchFamily="34" charset="0"/>
              </a:rPr>
              <a:t>military installations embedded in a broader community</a:t>
            </a:r>
          </a:p>
          <a:p>
            <a:pPr marL="574675" lvl="1" indent="-233363">
              <a:spcBef>
                <a:spcPts val="0"/>
              </a:spcBef>
              <a:spcAft>
                <a:spcPts val="400"/>
              </a:spcAft>
              <a:buFont typeface="Arial" panose="020B0604020202020204" pitchFamily="34" charset="0"/>
              <a:buChar char="•"/>
            </a:pPr>
            <a:r>
              <a:rPr lang="en-US" sz="2200" dirty="0">
                <a:solidFill>
                  <a:schemeClr val="tx1"/>
                </a:solidFill>
                <a:latin typeface="Arial" panose="020B0604020202020204" pitchFamily="34" charset="0"/>
                <a:ea typeface="+mn-ea"/>
                <a:cs typeface="Arial" panose="020B0604020202020204" pitchFamily="34" charset="0"/>
              </a:rPr>
              <a:t>can be relocated in any part of the world</a:t>
            </a:r>
          </a:p>
        </p:txBody>
      </p:sp>
      <p:sp>
        <p:nvSpPr>
          <p:cNvPr id="18" name="Title 1">
            <a:extLst>
              <a:ext uri="{FF2B5EF4-FFF2-40B4-BE49-F238E27FC236}">
                <a16:creationId xmlns:a16="http://schemas.microsoft.com/office/drawing/2014/main" id="{89D51F2A-1A67-6724-27D9-F7955392D828}"/>
              </a:ext>
            </a:extLst>
          </p:cNvPr>
          <p:cNvSpPr>
            <a:spLocks noGrp="1"/>
          </p:cNvSpPr>
          <p:nvPr>
            <p:ph type="title"/>
          </p:nvPr>
        </p:nvSpPr>
        <p:spPr>
          <a:xfrm>
            <a:off x="0" y="222553"/>
            <a:ext cx="12191999" cy="951534"/>
          </a:xfrm>
        </p:spPr>
        <p:txBody>
          <a:bodyPr>
            <a:normAutofit fontScale="90000"/>
          </a:bodyPr>
          <a:lstStyle/>
          <a:p>
            <a:r>
              <a:rPr lang="en-US" dirty="0"/>
              <a:t>We have developed a sandbox-style virtual world </a:t>
            </a:r>
            <a:br>
              <a:rPr lang="en-US" dirty="0"/>
            </a:br>
            <a:r>
              <a:rPr lang="en-US" sz="3100" b="0" dirty="0"/>
              <a:t>suitable for supporting infrastructure analyses, experiments, and exercises </a:t>
            </a:r>
          </a:p>
        </p:txBody>
      </p:sp>
      <p:sp>
        <p:nvSpPr>
          <p:cNvPr id="20" name="TextBox 19">
            <a:extLst>
              <a:ext uri="{FF2B5EF4-FFF2-40B4-BE49-F238E27FC236}">
                <a16:creationId xmlns:a16="http://schemas.microsoft.com/office/drawing/2014/main" id="{4D9C7210-8108-5FC1-5278-E8ADA42D19EE}"/>
              </a:ext>
            </a:extLst>
          </p:cNvPr>
          <p:cNvSpPr txBox="1"/>
          <p:nvPr/>
        </p:nvSpPr>
        <p:spPr>
          <a:xfrm>
            <a:off x="4048975" y="1452529"/>
            <a:ext cx="3965410" cy="584775"/>
          </a:xfrm>
          <a:prstGeom prst="rect">
            <a:avLst/>
          </a:prstGeom>
          <a:noFill/>
        </p:spPr>
        <p:txBody>
          <a:bodyPr wrap="square">
            <a:spAutoFit/>
          </a:bodyPr>
          <a:lstStyle/>
          <a:p>
            <a:r>
              <a:rPr lang="en-US" sz="3200" b="0" dirty="0">
                <a:ea typeface="ＭＳ Ｐゴシック"/>
              </a:rPr>
              <a:t>Dystopia Virtual World</a:t>
            </a:r>
            <a:endParaRPr lang="en-US" sz="3200" dirty="0"/>
          </a:p>
        </p:txBody>
      </p:sp>
      <p:pic>
        <p:nvPicPr>
          <p:cNvPr id="2" name="Picture 1" descr="A map of a fire spread&#10;&#10;Description automatically generated">
            <a:extLst>
              <a:ext uri="{FF2B5EF4-FFF2-40B4-BE49-F238E27FC236}">
                <a16:creationId xmlns:a16="http://schemas.microsoft.com/office/drawing/2014/main" id="{BA83446A-0DF4-2B71-D046-82864C225305}"/>
              </a:ext>
            </a:extLst>
          </p:cNvPr>
          <p:cNvPicPr>
            <a:picLocks noChangeAspect="1"/>
          </p:cNvPicPr>
          <p:nvPr/>
        </p:nvPicPr>
        <p:blipFill rotWithShape="1">
          <a:blip r:embed="rId3"/>
          <a:srcRect r="25913"/>
          <a:stretch/>
        </p:blipFill>
        <p:spPr>
          <a:xfrm>
            <a:off x="151412" y="1414047"/>
            <a:ext cx="3775182" cy="3692462"/>
          </a:xfrm>
          <a:prstGeom prst="rect">
            <a:avLst/>
          </a:prstGeom>
        </p:spPr>
      </p:pic>
      <p:pic>
        <p:nvPicPr>
          <p:cNvPr id="15" name="Picture 14" descr="A map of a fire spread&#10;&#10;Description automatically generated">
            <a:extLst>
              <a:ext uri="{FF2B5EF4-FFF2-40B4-BE49-F238E27FC236}">
                <a16:creationId xmlns:a16="http://schemas.microsoft.com/office/drawing/2014/main" id="{AF9FAF88-7E6F-C3DE-8729-5EE656DB0F70}"/>
              </a:ext>
            </a:extLst>
          </p:cNvPr>
          <p:cNvPicPr>
            <a:picLocks noChangeAspect="1"/>
          </p:cNvPicPr>
          <p:nvPr/>
        </p:nvPicPr>
        <p:blipFill rotWithShape="1">
          <a:blip r:embed="rId3"/>
          <a:srcRect l="73762" t="31913" b="40591"/>
          <a:stretch/>
        </p:blipFill>
        <p:spPr>
          <a:xfrm>
            <a:off x="2336615" y="5113611"/>
            <a:ext cx="2021755" cy="1535322"/>
          </a:xfrm>
          <a:prstGeom prst="rect">
            <a:avLst/>
          </a:prstGeom>
        </p:spPr>
      </p:pic>
      <p:sp>
        <p:nvSpPr>
          <p:cNvPr id="16" name="TextBox 15">
            <a:extLst>
              <a:ext uri="{FF2B5EF4-FFF2-40B4-BE49-F238E27FC236}">
                <a16:creationId xmlns:a16="http://schemas.microsoft.com/office/drawing/2014/main" id="{70578615-AFE5-3BC0-D9AB-571897B17A5F}"/>
              </a:ext>
            </a:extLst>
          </p:cNvPr>
          <p:cNvSpPr txBox="1"/>
          <p:nvPr/>
        </p:nvSpPr>
        <p:spPr>
          <a:xfrm>
            <a:off x="8432469" y="1470455"/>
            <a:ext cx="3658588" cy="1786293"/>
          </a:xfrm>
          <a:prstGeom prst="rect">
            <a:avLst/>
          </a:prstGeom>
          <a:solidFill>
            <a:srgbClr val="33859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lvl="0" algn="ctr">
              <a:spcBef>
                <a:spcPts val="1200"/>
              </a:spcBef>
              <a:defRPr sz="32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dirty="0"/>
              <a:t>Example: simulating wildfire risk to military installations on a fictitious “Hawaiian island”</a:t>
            </a:r>
          </a:p>
        </p:txBody>
      </p:sp>
      <p:sp>
        <p:nvSpPr>
          <p:cNvPr id="19" name="Title 1">
            <a:extLst>
              <a:ext uri="{FF2B5EF4-FFF2-40B4-BE49-F238E27FC236}">
                <a16:creationId xmlns:a16="http://schemas.microsoft.com/office/drawing/2014/main" id="{CE0A5137-3C49-AE37-00E6-2D1907CAE576}"/>
              </a:ext>
            </a:extLst>
          </p:cNvPr>
          <p:cNvSpPr txBox="1">
            <a:spLocks/>
          </p:cNvSpPr>
          <p:nvPr/>
        </p:nvSpPr>
        <p:spPr>
          <a:xfrm>
            <a:off x="3429343" y="5881272"/>
            <a:ext cx="4205369" cy="887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pPr algn="l"/>
            <a:r>
              <a:rPr lang="en-US" sz="1400" dirty="0">
                <a:solidFill>
                  <a:schemeClr val="bg1">
                    <a:lumMod val="50000"/>
                  </a:schemeClr>
                </a:solidFill>
              </a:rPr>
              <a:t>Reference: USMC Maj. Nick Hardesty, “Modeling of Physically-Based Predictive Fire Events in a Virtual Environment from </a:t>
            </a:r>
            <a:r>
              <a:rPr lang="en-US" sz="1400" dirty="0" err="1">
                <a:solidFill>
                  <a:schemeClr val="bg1">
                    <a:lumMod val="50000"/>
                  </a:schemeClr>
                </a:solidFill>
              </a:rPr>
              <a:t>Geospecific</a:t>
            </a:r>
            <a:r>
              <a:rPr lang="en-US" sz="1400" dirty="0">
                <a:solidFill>
                  <a:schemeClr val="bg1">
                    <a:lumMod val="50000"/>
                  </a:schemeClr>
                </a:solidFill>
              </a:rPr>
              <a:t> Data” M.S. Thesis in CS, NPS, Sept. 2023.</a:t>
            </a:r>
          </a:p>
        </p:txBody>
      </p:sp>
      <p:pic>
        <p:nvPicPr>
          <p:cNvPr id="21" name="Picture 20" descr="A map of a city&#10;&#10;Description automatically generated">
            <a:extLst>
              <a:ext uri="{FF2B5EF4-FFF2-40B4-BE49-F238E27FC236}">
                <a16:creationId xmlns:a16="http://schemas.microsoft.com/office/drawing/2014/main" id="{B6A37383-5F3C-6C30-1217-85E641FE9B66}"/>
              </a:ext>
            </a:extLst>
          </p:cNvPr>
          <p:cNvPicPr>
            <a:picLocks noChangeAspect="1"/>
          </p:cNvPicPr>
          <p:nvPr/>
        </p:nvPicPr>
        <p:blipFill rotWithShape="1">
          <a:blip r:embed="rId4"/>
          <a:srcRect r="27002"/>
          <a:stretch/>
        </p:blipFill>
        <p:spPr>
          <a:xfrm>
            <a:off x="8693594" y="3684215"/>
            <a:ext cx="3281038" cy="2980944"/>
          </a:xfrm>
          <a:prstGeom prst="rect">
            <a:avLst/>
          </a:prstGeom>
        </p:spPr>
      </p:pic>
      <p:pic>
        <p:nvPicPr>
          <p:cNvPr id="22" name="Picture 21" descr="A map of a city&#10;&#10;Description automatically generated">
            <a:extLst>
              <a:ext uri="{FF2B5EF4-FFF2-40B4-BE49-F238E27FC236}">
                <a16:creationId xmlns:a16="http://schemas.microsoft.com/office/drawing/2014/main" id="{30B9825A-4B87-9A26-02C5-1AC249C5D24D}"/>
              </a:ext>
            </a:extLst>
          </p:cNvPr>
          <p:cNvPicPr>
            <a:picLocks noChangeAspect="1"/>
          </p:cNvPicPr>
          <p:nvPr/>
        </p:nvPicPr>
        <p:blipFill rotWithShape="1">
          <a:blip r:embed="rId4"/>
          <a:srcRect l="73979" t="38421" b="42098"/>
          <a:stretch/>
        </p:blipFill>
        <p:spPr>
          <a:xfrm>
            <a:off x="7771520" y="5742018"/>
            <a:ext cx="1677280" cy="832814"/>
          </a:xfrm>
          <a:prstGeom prst="rect">
            <a:avLst/>
          </a:prstGeom>
          <a:solidFill>
            <a:schemeClr val="bg1"/>
          </a:solidFill>
          <a:ln>
            <a:solidFill>
              <a:schemeClr val="tx1"/>
            </a:solidFill>
          </a:ln>
        </p:spPr>
      </p:pic>
      <p:sp>
        <p:nvSpPr>
          <p:cNvPr id="23" name="TextBox 22">
            <a:extLst>
              <a:ext uri="{FF2B5EF4-FFF2-40B4-BE49-F238E27FC236}">
                <a16:creationId xmlns:a16="http://schemas.microsoft.com/office/drawing/2014/main" id="{7B6DC5AF-627D-D9ED-AE4E-1AD7F4E44363}"/>
              </a:ext>
            </a:extLst>
          </p:cNvPr>
          <p:cNvSpPr txBox="1"/>
          <p:nvPr/>
        </p:nvSpPr>
        <p:spPr>
          <a:xfrm>
            <a:off x="8499630" y="3030594"/>
            <a:ext cx="3509004" cy="738664"/>
          </a:xfrm>
          <a:prstGeom prst="rect">
            <a:avLst/>
          </a:prstGeom>
          <a:solidFill>
            <a:schemeClr val="bg1">
              <a:lumMod val="95000"/>
            </a:schemeClr>
          </a:solidFill>
          <a:ln>
            <a:solidFill>
              <a:schemeClr val="tx1"/>
            </a:solidFill>
          </a:ln>
        </p:spPr>
        <p:txBody>
          <a:bodyPr wrap="square" rtlCol="0">
            <a:spAutoFit/>
          </a:bodyPr>
          <a:lstStyle/>
          <a:p>
            <a:pPr algn="ctr" fontAlgn="base">
              <a:spcBef>
                <a:spcPct val="0"/>
              </a:spcBef>
              <a:spcAft>
                <a:spcPct val="0"/>
              </a:spcAft>
            </a:pPr>
            <a:r>
              <a:rPr lang="en-US" sz="1400" dirty="0">
                <a:solidFill>
                  <a:srgbClr val="696A6A">
                    <a:lumMod val="75000"/>
                  </a:srgbClr>
                </a:solidFill>
                <a:latin typeface="Arial" charset="0"/>
                <a:cs typeface="Arial" charset="0"/>
              </a:rPr>
              <a:t>9.4% - 16.8% intersect installation</a:t>
            </a:r>
          </a:p>
          <a:p>
            <a:pPr algn="ctr" fontAlgn="base">
              <a:spcBef>
                <a:spcPct val="0"/>
              </a:spcBef>
              <a:spcAft>
                <a:spcPct val="0"/>
              </a:spcAft>
            </a:pPr>
            <a:r>
              <a:rPr lang="en-US" sz="1400" dirty="0">
                <a:solidFill>
                  <a:srgbClr val="FF0000"/>
                </a:solidFill>
                <a:latin typeface="Arial" charset="0"/>
                <a:cs typeface="Arial" charset="0"/>
              </a:rPr>
              <a:t>10.6% - 19.9% intersect access roads</a:t>
            </a:r>
          </a:p>
          <a:p>
            <a:pPr algn="ctr" fontAlgn="base">
              <a:spcBef>
                <a:spcPct val="0"/>
              </a:spcBef>
              <a:spcAft>
                <a:spcPct val="0"/>
              </a:spcAft>
            </a:pPr>
            <a:r>
              <a:rPr lang="en-US" sz="1400" dirty="0">
                <a:solidFill>
                  <a:srgbClr val="7030A0"/>
                </a:solidFill>
                <a:latin typeface="Arial" charset="0"/>
                <a:cs typeface="Arial" charset="0"/>
              </a:rPr>
              <a:t>14.5% - 25.9% intersect commerce roads</a:t>
            </a:r>
          </a:p>
        </p:txBody>
      </p:sp>
      <p:sp>
        <p:nvSpPr>
          <p:cNvPr id="24" name="Slide Number Placeholder 3">
            <a:extLst>
              <a:ext uri="{FF2B5EF4-FFF2-40B4-BE49-F238E27FC236}">
                <a16:creationId xmlns:a16="http://schemas.microsoft.com/office/drawing/2014/main" id="{F256FC7F-F6EC-9EA1-0A8D-6CD7CC262C9C}"/>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18</a:t>
            </a:fld>
            <a:endParaRPr lang="en-US" dirty="0"/>
          </a:p>
        </p:txBody>
      </p:sp>
    </p:spTree>
    <p:extLst>
      <p:ext uri="{BB962C8B-B14F-4D97-AF65-F5344CB8AC3E}">
        <p14:creationId xmlns:p14="http://schemas.microsoft.com/office/powerpoint/2010/main" val="1868426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09AF3-F20D-F99C-1CA2-6B4BCF61A488}"/>
              </a:ext>
            </a:extLst>
          </p:cNvPr>
          <p:cNvSpPr>
            <a:spLocks noGrp="1"/>
          </p:cNvSpPr>
          <p:nvPr>
            <p:ph type="title"/>
          </p:nvPr>
        </p:nvSpPr>
        <p:spPr>
          <a:xfrm>
            <a:off x="736270" y="387947"/>
            <a:ext cx="10735294" cy="609600"/>
          </a:xfrm>
        </p:spPr>
        <p:txBody>
          <a:bodyPr>
            <a:noAutofit/>
          </a:bodyPr>
          <a:lstStyle/>
          <a:p>
            <a:r>
              <a:rPr lang="en-US" sz="2400" dirty="0"/>
              <a:t>LCDR Olive Oliveros, “Power System Benchmarks for Infrastructure in Naval Installations” M.S. Thesis in Operations Research, NPS, Sept. 2023*</a:t>
            </a:r>
          </a:p>
        </p:txBody>
      </p:sp>
      <p:pic>
        <p:nvPicPr>
          <p:cNvPr id="11" name="Picture 10" descr="A map of a neighborhood&#10;&#10;Description automatically generated">
            <a:extLst>
              <a:ext uri="{FF2B5EF4-FFF2-40B4-BE49-F238E27FC236}">
                <a16:creationId xmlns:a16="http://schemas.microsoft.com/office/drawing/2014/main" id="{10121F9A-E70E-7B90-1239-6527F0FF4441}"/>
              </a:ext>
            </a:extLst>
          </p:cNvPr>
          <p:cNvPicPr>
            <a:picLocks noChangeAspect="1"/>
          </p:cNvPicPr>
          <p:nvPr/>
        </p:nvPicPr>
        <p:blipFill>
          <a:blip r:embed="rId2"/>
          <a:stretch>
            <a:fillRect/>
          </a:stretch>
        </p:blipFill>
        <p:spPr>
          <a:xfrm>
            <a:off x="4342193" y="3739892"/>
            <a:ext cx="4990546" cy="3097074"/>
          </a:xfrm>
          <a:prstGeom prst="rect">
            <a:avLst/>
          </a:prstGeom>
        </p:spPr>
      </p:pic>
      <p:pic>
        <p:nvPicPr>
          <p:cNvPr id="14" name="Picture 13" descr="A diagram of a company&#10;&#10;Description automatically generated">
            <a:extLst>
              <a:ext uri="{FF2B5EF4-FFF2-40B4-BE49-F238E27FC236}">
                <a16:creationId xmlns:a16="http://schemas.microsoft.com/office/drawing/2014/main" id="{40F1994D-B376-DB46-7014-3E2D73B32447}"/>
              </a:ext>
            </a:extLst>
          </p:cNvPr>
          <p:cNvPicPr>
            <a:picLocks noChangeAspect="1"/>
          </p:cNvPicPr>
          <p:nvPr/>
        </p:nvPicPr>
        <p:blipFill>
          <a:blip r:embed="rId3"/>
          <a:stretch>
            <a:fillRect/>
          </a:stretch>
        </p:blipFill>
        <p:spPr>
          <a:xfrm>
            <a:off x="7530546" y="3526345"/>
            <a:ext cx="3137454" cy="1997549"/>
          </a:xfrm>
          <a:prstGeom prst="rect">
            <a:avLst/>
          </a:prstGeom>
        </p:spPr>
      </p:pic>
      <p:sp>
        <p:nvSpPr>
          <p:cNvPr id="17" name="TextBox 16">
            <a:extLst>
              <a:ext uri="{FF2B5EF4-FFF2-40B4-BE49-F238E27FC236}">
                <a16:creationId xmlns:a16="http://schemas.microsoft.com/office/drawing/2014/main" id="{B9BE2D58-EF1F-72A5-75DD-DFD08248CFFF}"/>
              </a:ext>
            </a:extLst>
          </p:cNvPr>
          <p:cNvSpPr txBox="1"/>
          <p:nvPr/>
        </p:nvSpPr>
        <p:spPr>
          <a:xfrm>
            <a:off x="1676400" y="1398688"/>
            <a:ext cx="2545458" cy="5078313"/>
          </a:xfrm>
          <a:prstGeom prst="rect">
            <a:avLst/>
          </a:prstGeom>
          <a:noFill/>
        </p:spPr>
        <p:txBody>
          <a:bodyPr wrap="square" rtlCol="0">
            <a:spAutoFit/>
          </a:bodyPr>
          <a:lstStyle/>
          <a:p>
            <a:r>
              <a:rPr lang="en-US" dirty="0"/>
              <a:t>Objective:</a:t>
            </a:r>
          </a:p>
          <a:p>
            <a:pPr marL="285750" indent="-285750">
              <a:buFont typeface="Arial" panose="020B0604020202020204" pitchFamily="34" charset="0"/>
              <a:buChar char="•"/>
            </a:pPr>
            <a:r>
              <a:rPr lang="en-US" dirty="0"/>
              <a:t>Develop a power system benchmark that represents naval installations and can be publicly distributed in commercial software and the virtual environment, Dystopia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existing power demand data from naval installations to represent realistic characteristics of naval bases</a:t>
            </a:r>
          </a:p>
          <a:p>
            <a:endParaRPr lang="en-US" dirty="0"/>
          </a:p>
        </p:txBody>
      </p:sp>
      <p:pic>
        <p:nvPicPr>
          <p:cNvPr id="18" name="Picture 17" descr="A group of people standing in a field of solar panels&#10;&#10;Description automatically generated">
            <a:extLst>
              <a:ext uri="{FF2B5EF4-FFF2-40B4-BE49-F238E27FC236}">
                <a16:creationId xmlns:a16="http://schemas.microsoft.com/office/drawing/2014/main" id="{C120D181-4DA8-9196-6C90-3021A3FD08D5}"/>
              </a:ext>
            </a:extLst>
          </p:cNvPr>
          <p:cNvPicPr>
            <a:picLocks noChangeAspect="1"/>
          </p:cNvPicPr>
          <p:nvPr/>
        </p:nvPicPr>
        <p:blipFill rotWithShape="1">
          <a:blip r:embed="rId4"/>
          <a:srcRect t="30651"/>
          <a:stretch/>
        </p:blipFill>
        <p:spPr>
          <a:xfrm>
            <a:off x="6908008" y="1257354"/>
            <a:ext cx="3607593" cy="1876367"/>
          </a:xfrm>
          <a:custGeom>
            <a:avLst/>
            <a:gdLst/>
            <a:ahLst/>
            <a:cxnLst/>
            <a:rect l="l" t="t" r="r" b="b"/>
            <a:pathLst>
              <a:path w="4810125" h="2501837">
                <a:moveTo>
                  <a:pt x="1159248" y="0"/>
                </a:moveTo>
                <a:lnTo>
                  <a:pt x="4810125" y="0"/>
                </a:lnTo>
                <a:lnTo>
                  <a:pt x="4810125" y="2501837"/>
                </a:lnTo>
                <a:lnTo>
                  <a:pt x="0" y="2501837"/>
                </a:lnTo>
                <a:close/>
              </a:path>
            </a:pathLst>
          </a:custGeom>
          <a:ln w="38100">
            <a:solidFill>
              <a:srgbClr val="FFC000"/>
            </a:solidFill>
          </a:ln>
        </p:spPr>
      </p:pic>
      <p:pic>
        <p:nvPicPr>
          <p:cNvPr id="19" name="Picture 18" descr="A large electrical power line&#10;&#10;Description automatically generated">
            <a:extLst>
              <a:ext uri="{FF2B5EF4-FFF2-40B4-BE49-F238E27FC236}">
                <a16:creationId xmlns:a16="http://schemas.microsoft.com/office/drawing/2014/main" id="{FB27BA82-802C-D0F1-907F-D9432C77E9E8}"/>
              </a:ext>
            </a:extLst>
          </p:cNvPr>
          <p:cNvPicPr>
            <a:picLocks noChangeAspect="1"/>
          </p:cNvPicPr>
          <p:nvPr/>
        </p:nvPicPr>
        <p:blipFill rotWithShape="1">
          <a:blip r:embed="rId5"/>
          <a:srcRect t="1675" r="6" b="6"/>
          <a:stretch/>
        </p:blipFill>
        <p:spPr>
          <a:xfrm>
            <a:off x="5105400" y="1273395"/>
            <a:ext cx="2545458" cy="1877122"/>
          </a:xfrm>
          <a:custGeom>
            <a:avLst/>
            <a:gdLst/>
            <a:ahLst/>
            <a:cxnLst/>
            <a:rect l="l" t="t" r="r" b="b"/>
            <a:pathLst>
              <a:path w="3393943" h="2502843">
                <a:moveTo>
                  <a:pt x="1159715" y="0"/>
                </a:moveTo>
                <a:lnTo>
                  <a:pt x="3393943" y="0"/>
                </a:lnTo>
                <a:lnTo>
                  <a:pt x="2234228" y="2502843"/>
                </a:lnTo>
                <a:lnTo>
                  <a:pt x="0" y="2502843"/>
                </a:lnTo>
                <a:close/>
              </a:path>
            </a:pathLst>
          </a:custGeom>
          <a:ln w="38100">
            <a:solidFill>
              <a:srgbClr val="FFC000"/>
            </a:solidFill>
          </a:ln>
        </p:spPr>
      </p:pic>
      <p:sp>
        <p:nvSpPr>
          <p:cNvPr id="20" name="TextBox 19">
            <a:extLst>
              <a:ext uri="{FF2B5EF4-FFF2-40B4-BE49-F238E27FC236}">
                <a16:creationId xmlns:a16="http://schemas.microsoft.com/office/drawing/2014/main" id="{E57216A8-87CC-50F7-CB6E-9356996C21E1}"/>
              </a:ext>
            </a:extLst>
          </p:cNvPr>
          <p:cNvSpPr txBox="1"/>
          <p:nvPr/>
        </p:nvSpPr>
        <p:spPr>
          <a:xfrm>
            <a:off x="7868831" y="5551905"/>
            <a:ext cx="2791149" cy="307777"/>
          </a:xfrm>
          <a:prstGeom prst="rect">
            <a:avLst/>
          </a:prstGeom>
          <a:noFill/>
        </p:spPr>
        <p:txBody>
          <a:bodyPr wrap="none" rtlCol="0">
            <a:spAutoFit/>
          </a:bodyPr>
          <a:lstStyle/>
          <a:p>
            <a:pPr algn="ctr"/>
            <a:r>
              <a:rPr lang="en-US" sz="1400" dirty="0">
                <a:latin typeface="Arial" panose="020B0604020202020204" pitchFamily="34" charset="0"/>
              </a:rPr>
              <a:t>Notional Feeder 15 Bus Diagram</a:t>
            </a:r>
            <a:endParaRPr lang="en-US" sz="1400" dirty="0"/>
          </a:p>
        </p:txBody>
      </p:sp>
      <p:sp>
        <p:nvSpPr>
          <p:cNvPr id="21" name="TextBox 20">
            <a:extLst>
              <a:ext uri="{FF2B5EF4-FFF2-40B4-BE49-F238E27FC236}">
                <a16:creationId xmlns:a16="http://schemas.microsoft.com/office/drawing/2014/main" id="{A6D8A300-271D-8CAF-0392-FFCC37F9E391}"/>
              </a:ext>
            </a:extLst>
          </p:cNvPr>
          <p:cNvSpPr txBox="1"/>
          <p:nvPr/>
        </p:nvSpPr>
        <p:spPr>
          <a:xfrm>
            <a:off x="3555915" y="5893377"/>
            <a:ext cx="2659126" cy="584775"/>
          </a:xfrm>
          <a:prstGeom prst="rect">
            <a:avLst/>
          </a:prstGeom>
          <a:noFill/>
        </p:spPr>
        <p:txBody>
          <a:bodyPr wrap="none" rtlCol="0">
            <a:spAutoFit/>
          </a:bodyPr>
          <a:lstStyle/>
          <a:p>
            <a:pPr algn="ctr"/>
            <a:r>
              <a:rPr lang="en-US" sz="1600" dirty="0"/>
              <a:t>Naval Station Rota</a:t>
            </a:r>
          </a:p>
          <a:p>
            <a:pPr algn="ctr"/>
            <a:r>
              <a:rPr lang="en-US" sz="1600" dirty="0"/>
              <a:t>defined into utility zone types</a:t>
            </a:r>
          </a:p>
        </p:txBody>
      </p:sp>
      <p:sp>
        <p:nvSpPr>
          <p:cNvPr id="22" name="TextBox 21">
            <a:extLst>
              <a:ext uri="{FF2B5EF4-FFF2-40B4-BE49-F238E27FC236}">
                <a16:creationId xmlns:a16="http://schemas.microsoft.com/office/drawing/2014/main" id="{A4CA5940-E052-406C-8356-B5C3D1DD76FD}"/>
              </a:ext>
            </a:extLst>
          </p:cNvPr>
          <p:cNvSpPr txBox="1"/>
          <p:nvPr/>
        </p:nvSpPr>
        <p:spPr>
          <a:xfrm>
            <a:off x="5047201" y="3183594"/>
            <a:ext cx="1464388" cy="523220"/>
          </a:xfrm>
          <a:prstGeom prst="rect">
            <a:avLst/>
          </a:prstGeom>
          <a:noFill/>
        </p:spPr>
        <p:txBody>
          <a:bodyPr wrap="square" rtlCol="0">
            <a:spAutoFit/>
          </a:bodyPr>
          <a:lstStyle/>
          <a:p>
            <a:r>
              <a:rPr lang="en-US" sz="1400" dirty="0"/>
              <a:t>Naval Station Rota Substation</a:t>
            </a:r>
          </a:p>
        </p:txBody>
      </p:sp>
      <p:sp>
        <p:nvSpPr>
          <p:cNvPr id="23" name="TextBox 22">
            <a:extLst>
              <a:ext uri="{FF2B5EF4-FFF2-40B4-BE49-F238E27FC236}">
                <a16:creationId xmlns:a16="http://schemas.microsoft.com/office/drawing/2014/main" id="{0FDE9970-ECA3-6387-A010-2CA08FBAD50F}"/>
              </a:ext>
            </a:extLst>
          </p:cNvPr>
          <p:cNvSpPr txBox="1"/>
          <p:nvPr/>
        </p:nvSpPr>
        <p:spPr>
          <a:xfrm>
            <a:off x="6908007" y="3199000"/>
            <a:ext cx="3751972" cy="307777"/>
          </a:xfrm>
          <a:prstGeom prst="rect">
            <a:avLst/>
          </a:prstGeom>
          <a:noFill/>
        </p:spPr>
        <p:txBody>
          <a:bodyPr wrap="square" rtlCol="0">
            <a:spAutoFit/>
          </a:bodyPr>
          <a:lstStyle/>
          <a:p>
            <a:pPr algn="ctr"/>
            <a:r>
              <a:rPr lang="en-US" sz="1400" dirty="0"/>
              <a:t>Naval Station Rota Photovoltaic Farm</a:t>
            </a:r>
          </a:p>
        </p:txBody>
      </p:sp>
      <p:sp>
        <p:nvSpPr>
          <p:cNvPr id="4" name="Slide Number Placeholder 3">
            <a:extLst>
              <a:ext uri="{FF2B5EF4-FFF2-40B4-BE49-F238E27FC236}">
                <a16:creationId xmlns:a16="http://schemas.microsoft.com/office/drawing/2014/main" id="{3693DB9A-1FAD-F073-A200-849CA260AB5A}"/>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19</a:t>
            </a:fld>
            <a:endParaRPr lang="en-US" dirty="0"/>
          </a:p>
        </p:txBody>
      </p:sp>
    </p:spTree>
    <p:extLst>
      <p:ext uri="{BB962C8B-B14F-4D97-AF65-F5344CB8AC3E}">
        <p14:creationId xmlns:p14="http://schemas.microsoft.com/office/powerpoint/2010/main" val="81506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0841FE-FF74-22CC-6A14-07BD7E5F9C62}"/>
              </a:ext>
            </a:extLst>
          </p:cNvPr>
          <p:cNvPicPr>
            <a:picLocks noChangeAspect="1"/>
          </p:cNvPicPr>
          <p:nvPr/>
        </p:nvPicPr>
        <p:blipFill rotWithShape="1">
          <a:blip r:embed="rId3"/>
          <a:srcRect l="6618" t="6037" r="14569" b="11134"/>
          <a:stretch/>
        </p:blipFill>
        <p:spPr>
          <a:xfrm>
            <a:off x="8879509" y="3456730"/>
            <a:ext cx="1259451" cy="1655875"/>
          </a:xfrm>
          <a:prstGeom prst="rect">
            <a:avLst/>
          </a:prstGeom>
        </p:spPr>
      </p:pic>
      <p:sp>
        <p:nvSpPr>
          <p:cNvPr id="4098" name="Rectangle 2"/>
          <p:cNvSpPr>
            <a:spLocks noGrp="1" noChangeArrowheads="1"/>
          </p:cNvSpPr>
          <p:nvPr>
            <p:ph type="title"/>
          </p:nvPr>
        </p:nvSpPr>
        <p:spPr>
          <a:xfrm>
            <a:off x="4516916" y="0"/>
            <a:ext cx="7675083" cy="1352858"/>
          </a:xfrm>
        </p:spPr>
        <p:txBody>
          <a:bodyPr>
            <a:normAutofit/>
          </a:bodyPr>
          <a:lstStyle/>
          <a:p>
            <a:r>
              <a:rPr lang="en-US" sz="2800" dirty="0"/>
              <a:t>RC21-C2-1233: Advancing Resilience Theory </a:t>
            </a:r>
            <a:br>
              <a:rPr lang="en-US" sz="2800" dirty="0"/>
            </a:br>
            <a:r>
              <a:rPr lang="en-US" sz="2800" dirty="0"/>
              <a:t>and Tools to Combat Environmental Surprise</a:t>
            </a:r>
            <a:br>
              <a:rPr lang="en-US" sz="2800" dirty="0"/>
            </a:br>
            <a:r>
              <a:rPr lang="en-US" sz="2800" dirty="0"/>
              <a:t>2021-2025</a:t>
            </a:r>
          </a:p>
        </p:txBody>
      </p:sp>
      <p:sp>
        <p:nvSpPr>
          <p:cNvPr id="4" name="Slide Number Placeholder 3"/>
          <p:cNvSpPr>
            <a:spLocks noGrp="1"/>
          </p:cNvSpPr>
          <p:nvPr>
            <p:ph type="sldNum" sz="quarter" idx="12"/>
          </p:nvPr>
        </p:nvSpPr>
        <p:spPr/>
        <p:txBody>
          <a:bodyPr/>
          <a:lstStyle/>
          <a:p>
            <a:pPr>
              <a:defRPr/>
            </a:pPr>
            <a:fld id="{C72BC357-AEE0-4BDE-81E7-5459A7263052}" type="slidenum">
              <a:rPr lang="en-US" smtClean="0"/>
              <a:pPr>
                <a:defRPr/>
              </a:pPr>
              <a:t>2</a:t>
            </a:fld>
            <a:endParaRPr lang="en-US" dirty="0"/>
          </a:p>
        </p:txBody>
      </p:sp>
      <p:sp>
        <p:nvSpPr>
          <p:cNvPr id="5" name="Content Placeholder 2">
            <a:extLst>
              <a:ext uri="{FF2B5EF4-FFF2-40B4-BE49-F238E27FC236}">
                <a16:creationId xmlns:a16="http://schemas.microsoft.com/office/drawing/2014/main" id="{BAC8008F-A19C-2E49-B943-09B6CC853814}"/>
              </a:ext>
            </a:extLst>
          </p:cNvPr>
          <p:cNvSpPr txBox="1">
            <a:spLocks/>
          </p:cNvSpPr>
          <p:nvPr/>
        </p:nvSpPr>
        <p:spPr bwMode="auto">
          <a:xfrm>
            <a:off x="186369" y="1453743"/>
            <a:ext cx="8472890" cy="44799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Tx/>
              <a:buSzPct val="75000"/>
              <a:buFont typeface="Arial" pitchFamily="34" charset="0"/>
              <a:buChar char="●"/>
              <a:defRPr sz="2400">
                <a:solidFill>
                  <a:srgbClr val="000000"/>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Tx/>
              <a:buSzPct val="80000"/>
              <a:buFont typeface="Wingdings" pitchFamily="2" charset="2"/>
              <a:buChar char="t"/>
              <a:defRPr sz="2000">
                <a:solidFill>
                  <a:srgbClr val="000000"/>
                </a:solidFill>
                <a:latin typeface="+mn-lt"/>
                <a:ea typeface="ＭＳ Ｐゴシック" charset="-128"/>
                <a:cs typeface="ＭＳ Ｐゴシック"/>
              </a:defRPr>
            </a:lvl2pPr>
            <a:lvl3pPr marL="1143000" indent="-228600" algn="l" rtl="0" eaLnBrk="1" fontAlgn="base" hangingPunct="1">
              <a:spcBef>
                <a:spcPct val="20000"/>
              </a:spcBef>
              <a:spcAft>
                <a:spcPct val="0"/>
              </a:spcAft>
              <a:buClrTx/>
              <a:buSzPct val="100000"/>
              <a:buFont typeface="Wingdings" pitchFamily="2" charset="2"/>
              <a:buChar char="§"/>
              <a:defRPr sz="1800">
                <a:solidFill>
                  <a:srgbClr val="000000"/>
                </a:solidFill>
                <a:latin typeface="+mn-lt"/>
                <a:ea typeface="ＭＳ Ｐゴシック" charset="-128"/>
                <a:cs typeface="ＭＳ Ｐゴシック"/>
              </a:defRPr>
            </a:lvl3pPr>
            <a:lvl4pPr marL="1600200" indent="-228600" algn="l" rtl="0" eaLnBrk="1" fontAlgn="base" hangingPunct="1">
              <a:spcBef>
                <a:spcPct val="20000"/>
              </a:spcBef>
              <a:spcAft>
                <a:spcPct val="0"/>
              </a:spcAft>
              <a:buClrTx/>
              <a:buChar char="–"/>
              <a:defRPr sz="1600">
                <a:solidFill>
                  <a:srgbClr val="000000"/>
                </a:solidFill>
                <a:latin typeface="Arial" charset="0"/>
                <a:ea typeface="ＭＳ Ｐゴシック" charset="-128"/>
                <a:cs typeface="ＭＳ Ｐゴシック"/>
              </a:defRPr>
            </a:lvl4pPr>
            <a:lvl5pPr marL="2057400" indent="-228600" algn="l" rtl="0" eaLnBrk="1" fontAlgn="base" hangingPunct="1">
              <a:spcBef>
                <a:spcPct val="20000"/>
              </a:spcBef>
              <a:spcAft>
                <a:spcPct val="0"/>
              </a:spcAft>
              <a:buClrTx/>
              <a:buChar char="»"/>
              <a:defRPr sz="1400">
                <a:solidFill>
                  <a:srgbClr val="000000"/>
                </a:solidFill>
                <a:latin typeface="Arial" charset="0"/>
                <a:ea typeface="ＭＳ Ｐゴシック"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9pPr>
          </a:lstStyle>
          <a:p>
            <a:pPr marL="12700" indent="39688">
              <a:buNone/>
              <a:defRPr/>
            </a:pPr>
            <a:r>
              <a:rPr lang="en-US" sz="1800" b="1" kern="0" dirty="0"/>
              <a:t>Dr. David L. Alderson (PI)</a:t>
            </a:r>
          </a:p>
          <a:p>
            <a:pPr marL="12700" indent="396875">
              <a:spcBef>
                <a:spcPts val="0"/>
              </a:spcBef>
              <a:buNone/>
              <a:defRPr/>
            </a:pPr>
            <a:r>
              <a:rPr lang="en-US" sz="1800" kern="0" dirty="0"/>
              <a:t>Professor, Operations Research, Naval Postgraduate School (NPS)</a:t>
            </a:r>
          </a:p>
          <a:p>
            <a:pPr marL="12700" indent="396875">
              <a:spcBef>
                <a:spcPts val="0"/>
              </a:spcBef>
              <a:buNone/>
              <a:defRPr/>
            </a:pPr>
            <a:r>
              <a:rPr lang="en-US" sz="1800" kern="0" dirty="0"/>
              <a:t>Director, NPS Center for Infrastructure Defense</a:t>
            </a:r>
          </a:p>
          <a:p>
            <a:pPr marL="12700" indent="396875">
              <a:spcBef>
                <a:spcPts val="0"/>
              </a:spcBef>
              <a:buNone/>
              <a:defRPr/>
            </a:pPr>
            <a:r>
              <a:rPr lang="en-US" sz="1800" kern="0" dirty="0"/>
              <a:t>Specialist in infrastructure vulnerability, network modeling, and resilience</a:t>
            </a:r>
            <a:endParaRPr lang="en-US" sz="1050" kern="0" dirty="0"/>
          </a:p>
          <a:p>
            <a:pPr marL="12700" indent="39688">
              <a:buNone/>
              <a:defRPr/>
            </a:pPr>
            <a:r>
              <a:rPr lang="en-US" sz="1800" b="1" kern="0" dirty="0"/>
              <a:t>Dr. Rudolph P. Darken (Co-PI)</a:t>
            </a:r>
          </a:p>
          <a:p>
            <a:pPr marL="12700" indent="449263">
              <a:spcBef>
                <a:spcPts val="0"/>
              </a:spcBef>
              <a:buNone/>
              <a:defRPr/>
            </a:pPr>
            <a:r>
              <a:rPr lang="en-US" sz="1800" kern="0" dirty="0"/>
              <a:t>Professor, Computer Science, NPS</a:t>
            </a:r>
          </a:p>
          <a:p>
            <a:pPr marL="12700" indent="449263">
              <a:spcBef>
                <a:spcPts val="0"/>
              </a:spcBef>
              <a:buNone/>
              <a:defRPr/>
            </a:pPr>
            <a:r>
              <a:rPr lang="en-US" sz="1800" kern="0" dirty="0"/>
              <a:t>Specialist in human systems, training and simulation, and critical infrastructure  </a:t>
            </a:r>
            <a:endParaRPr lang="en-US" sz="1800" b="1" kern="0" dirty="0"/>
          </a:p>
          <a:p>
            <a:pPr marL="12700" indent="39688">
              <a:buNone/>
              <a:defRPr/>
            </a:pPr>
            <a:r>
              <a:rPr lang="en-US" sz="1800" b="1" kern="0" dirty="0"/>
              <a:t>Dr. Daniel Eisenberg (Co-PI)</a:t>
            </a:r>
          </a:p>
          <a:p>
            <a:pPr marL="12700" indent="449263">
              <a:spcBef>
                <a:spcPts val="0"/>
              </a:spcBef>
              <a:buNone/>
              <a:defRPr/>
            </a:pPr>
            <a:r>
              <a:rPr lang="en-US" sz="1800" kern="0" dirty="0"/>
              <a:t>Assistant Professor, Operations Research, NPS</a:t>
            </a:r>
          </a:p>
          <a:p>
            <a:pPr marL="12700" indent="449263">
              <a:spcBef>
                <a:spcPts val="0"/>
              </a:spcBef>
              <a:buNone/>
              <a:defRPr/>
            </a:pPr>
            <a:r>
              <a:rPr lang="en-US" sz="1800" kern="0" dirty="0"/>
              <a:t>Deputy Director, NPS Center for Infrastructure Defense</a:t>
            </a:r>
          </a:p>
          <a:p>
            <a:pPr marL="12700" indent="449263">
              <a:spcBef>
                <a:spcPts val="0"/>
              </a:spcBef>
              <a:buNone/>
              <a:defRPr/>
            </a:pPr>
            <a:r>
              <a:rPr lang="en-US" sz="1800" kern="0" dirty="0"/>
              <a:t>Specialist in infrastructure vulnerability, system modeling, and resilience</a:t>
            </a:r>
            <a:endParaRPr lang="en-US" sz="1050" kern="0" dirty="0"/>
          </a:p>
          <a:p>
            <a:pPr marL="12700" indent="39688">
              <a:buNone/>
              <a:defRPr/>
            </a:pPr>
            <a:r>
              <a:rPr lang="en-US" sz="1800" b="1" kern="0" dirty="0"/>
              <a:t>Dr. Thomas P. Seager (Co-PI)</a:t>
            </a:r>
          </a:p>
          <a:p>
            <a:pPr marL="12700" indent="449263">
              <a:spcBef>
                <a:spcPts val="0"/>
              </a:spcBef>
              <a:buNone/>
              <a:defRPr/>
            </a:pPr>
            <a:r>
              <a:rPr lang="en-US" sz="1800" kern="0" dirty="0"/>
              <a:t>Associate Professor, School of Sustainable Engineering, Arizona State Univ.</a:t>
            </a:r>
          </a:p>
          <a:p>
            <a:pPr marL="12700" indent="449263">
              <a:spcBef>
                <a:spcPts val="0"/>
              </a:spcBef>
              <a:buNone/>
              <a:defRPr/>
            </a:pPr>
            <a:r>
              <a:rPr lang="en-US" sz="1800" kern="0" dirty="0"/>
              <a:t>Specialist in systems models, simulations, and games for education and training</a:t>
            </a:r>
          </a:p>
          <a:p>
            <a:pPr marL="12700" indent="39688">
              <a:buNone/>
              <a:defRPr/>
            </a:pPr>
            <a:r>
              <a:rPr lang="en-US" sz="1800" b="1" kern="0" dirty="0"/>
              <a:t>Dr. Emily Pesicka (Postdoc), Elle Hancock, NPS Officer-Students</a:t>
            </a:r>
          </a:p>
        </p:txBody>
      </p:sp>
      <p:sp>
        <p:nvSpPr>
          <p:cNvPr id="6" name="Rectangle 2">
            <a:extLst>
              <a:ext uri="{FF2B5EF4-FFF2-40B4-BE49-F238E27FC236}">
                <a16:creationId xmlns:a16="http://schemas.microsoft.com/office/drawing/2014/main" id="{FCE5A210-C84A-AB43-BF84-5FCCE5880FC8}"/>
              </a:ext>
            </a:extLst>
          </p:cNvPr>
          <p:cNvSpPr txBox="1">
            <a:spLocks noChangeArrowheads="1"/>
          </p:cNvSpPr>
          <p:nvPr/>
        </p:nvSpPr>
        <p:spPr>
          <a:xfrm>
            <a:off x="186369" y="13232"/>
            <a:ext cx="3209974" cy="1352859"/>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200" b="1" i="0" kern="1200" baseline="0">
                <a:solidFill>
                  <a:schemeClr val="bg1"/>
                </a:solidFill>
                <a:latin typeface="Arial" charset="0"/>
                <a:ea typeface="Arial" charset="0"/>
                <a:cs typeface="Arial" charset="0"/>
              </a:defRPr>
            </a:lvl1pPr>
          </a:lstStyle>
          <a:p>
            <a:r>
              <a:rPr lang="en-US" sz="3600" dirty="0"/>
              <a:t>Project Team</a:t>
            </a:r>
          </a:p>
        </p:txBody>
      </p:sp>
      <p:pic>
        <p:nvPicPr>
          <p:cNvPr id="3" name="Picture 2">
            <a:extLst>
              <a:ext uri="{FF2B5EF4-FFF2-40B4-BE49-F238E27FC236}">
                <a16:creationId xmlns:a16="http://schemas.microsoft.com/office/drawing/2014/main" id="{1A3CD743-AB9A-F546-843C-05CFCE914EC5}"/>
              </a:ext>
            </a:extLst>
          </p:cNvPr>
          <p:cNvPicPr>
            <a:picLocks noChangeAspect="1"/>
          </p:cNvPicPr>
          <p:nvPr/>
        </p:nvPicPr>
        <p:blipFill rotWithShape="1">
          <a:blip r:embed="rId4"/>
          <a:srcRect l="6093" r="9161" b="7655"/>
          <a:stretch/>
        </p:blipFill>
        <p:spPr>
          <a:xfrm>
            <a:off x="8879509" y="1453744"/>
            <a:ext cx="1222958" cy="1656857"/>
          </a:xfrm>
          <a:prstGeom prst="rect">
            <a:avLst/>
          </a:prstGeom>
        </p:spPr>
      </p:pic>
      <p:pic>
        <p:nvPicPr>
          <p:cNvPr id="12" name="Picture 11">
            <a:extLst>
              <a:ext uri="{FF2B5EF4-FFF2-40B4-BE49-F238E27FC236}">
                <a16:creationId xmlns:a16="http://schemas.microsoft.com/office/drawing/2014/main" id="{E2705B42-AE5C-9A49-BD29-D4DFE0E1B586}"/>
              </a:ext>
            </a:extLst>
          </p:cNvPr>
          <p:cNvPicPr>
            <a:picLocks noChangeAspect="1"/>
          </p:cNvPicPr>
          <p:nvPr/>
        </p:nvPicPr>
        <p:blipFill rotWithShape="1">
          <a:blip r:embed="rId5"/>
          <a:srcRect l="19800" t="4794" r="26610" b="14627"/>
          <a:stretch/>
        </p:blipFill>
        <p:spPr>
          <a:xfrm>
            <a:off x="10561503" y="4230806"/>
            <a:ext cx="1105358" cy="1662013"/>
          </a:xfrm>
          <a:prstGeom prst="rect">
            <a:avLst/>
          </a:prstGeom>
        </p:spPr>
      </p:pic>
      <p:grpSp>
        <p:nvGrpSpPr>
          <p:cNvPr id="8" name="Group 7">
            <a:extLst>
              <a:ext uri="{FF2B5EF4-FFF2-40B4-BE49-F238E27FC236}">
                <a16:creationId xmlns:a16="http://schemas.microsoft.com/office/drawing/2014/main" id="{EEC11B35-A284-6AFC-1AE1-D498D55D85F3}"/>
              </a:ext>
            </a:extLst>
          </p:cNvPr>
          <p:cNvGrpSpPr/>
          <p:nvPr/>
        </p:nvGrpSpPr>
        <p:grpSpPr>
          <a:xfrm>
            <a:off x="3396343" y="6130664"/>
            <a:ext cx="5399314" cy="646331"/>
            <a:chOff x="3396343" y="6130664"/>
            <a:chExt cx="5399314" cy="646331"/>
          </a:xfrm>
        </p:grpSpPr>
        <p:sp>
          <p:nvSpPr>
            <p:cNvPr id="15" name="Rectangle 14">
              <a:extLst>
                <a:ext uri="{FF2B5EF4-FFF2-40B4-BE49-F238E27FC236}">
                  <a16:creationId xmlns:a16="http://schemas.microsoft.com/office/drawing/2014/main" id="{B3B7F478-E2BF-6843-A6AD-E9F2FA666A9B}"/>
                </a:ext>
              </a:extLst>
            </p:cNvPr>
            <p:cNvSpPr/>
            <p:nvPr/>
          </p:nvSpPr>
          <p:spPr>
            <a:xfrm>
              <a:off x="3396343" y="6130664"/>
              <a:ext cx="5399314" cy="6463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A697CCF-B9F8-D146-A428-38E584EC4F01}"/>
                </a:ext>
              </a:extLst>
            </p:cNvPr>
            <p:cNvGrpSpPr/>
            <p:nvPr/>
          </p:nvGrpSpPr>
          <p:grpSpPr>
            <a:xfrm>
              <a:off x="4971474" y="6432593"/>
              <a:ext cx="3623803" cy="221136"/>
              <a:chOff x="2102083" y="6396623"/>
              <a:chExt cx="4639220" cy="250278"/>
            </a:xfrm>
          </p:grpSpPr>
          <p:sp>
            <p:nvSpPr>
              <p:cNvPr id="21" name="Rectangle 20">
                <a:extLst>
                  <a:ext uri="{FF2B5EF4-FFF2-40B4-BE49-F238E27FC236}">
                    <a16:creationId xmlns:a16="http://schemas.microsoft.com/office/drawing/2014/main" id="{DBDDD384-268D-6744-9E90-4305EFBC7C47}"/>
                  </a:ext>
                </a:extLst>
              </p:cNvPr>
              <p:cNvSpPr/>
              <p:nvPr/>
            </p:nvSpPr>
            <p:spPr>
              <a:xfrm>
                <a:off x="2102083" y="6396624"/>
                <a:ext cx="1159805" cy="2502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Year 1</a:t>
                </a:r>
              </a:p>
            </p:txBody>
          </p:sp>
          <p:sp>
            <p:nvSpPr>
              <p:cNvPr id="22" name="Rectangle 21">
                <a:extLst>
                  <a:ext uri="{FF2B5EF4-FFF2-40B4-BE49-F238E27FC236}">
                    <a16:creationId xmlns:a16="http://schemas.microsoft.com/office/drawing/2014/main" id="{08494083-CB06-9B4A-9553-D31D779DF3E4}"/>
                  </a:ext>
                </a:extLst>
              </p:cNvPr>
              <p:cNvSpPr/>
              <p:nvPr/>
            </p:nvSpPr>
            <p:spPr>
              <a:xfrm>
                <a:off x="3261888" y="6396624"/>
                <a:ext cx="1159805" cy="2502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Year 2</a:t>
                </a:r>
              </a:p>
            </p:txBody>
          </p:sp>
          <p:sp>
            <p:nvSpPr>
              <p:cNvPr id="23" name="Rectangle 22">
                <a:extLst>
                  <a:ext uri="{FF2B5EF4-FFF2-40B4-BE49-F238E27FC236}">
                    <a16:creationId xmlns:a16="http://schemas.microsoft.com/office/drawing/2014/main" id="{3CED0195-349B-5C47-8A37-CB6FD361D8F8}"/>
                  </a:ext>
                </a:extLst>
              </p:cNvPr>
              <p:cNvSpPr/>
              <p:nvPr/>
            </p:nvSpPr>
            <p:spPr>
              <a:xfrm>
                <a:off x="4421693" y="6396624"/>
                <a:ext cx="1159805" cy="2502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Year 3</a:t>
                </a:r>
              </a:p>
            </p:txBody>
          </p:sp>
          <p:sp>
            <p:nvSpPr>
              <p:cNvPr id="24" name="Rectangle 23">
                <a:extLst>
                  <a:ext uri="{FF2B5EF4-FFF2-40B4-BE49-F238E27FC236}">
                    <a16:creationId xmlns:a16="http://schemas.microsoft.com/office/drawing/2014/main" id="{933E1F1B-C3C4-2F40-8839-49DD7290E5E0}"/>
                  </a:ext>
                </a:extLst>
              </p:cNvPr>
              <p:cNvSpPr/>
              <p:nvPr/>
            </p:nvSpPr>
            <p:spPr>
              <a:xfrm>
                <a:off x="5581498" y="6396623"/>
                <a:ext cx="1159805" cy="2502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Year 4</a:t>
                </a:r>
              </a:p>
            </p:txBody>
          </p:sp>
        </p:grpSp>
        <p:sp>
          <p:nvSpPr>
            <p:cNvPr id="17" name="TextBox 16">
              <a:extLst>
                <a:ext uri="{FF2B5EF4-FFF2-40B4-BE49-F238E27FC236}">
                  <a16:creationId xmlns:a16="http://schemas.microsoft.com/office/drawing/2014/main" id="{8DE9535E-9DBE-FC47-BBD9-660978CEC443}"/>
                </a:ext>
              </a:extLst>
            </p:cNvPr>
            <p:cNvSpPr txBox="1"/>
            <p:nvPr/>
          </p:nvSpPr>
          <p:spPr>
            <a:xfrm>
              <a:off x="4597622" y="6130664"/>
              <a:ext cx="747705" cy="307777"/>
            </a:xfrm>
            <a:prstGeom prst="rect">
              <a:avLst/>
            </a:prstGeom>
            <a:noFill/>
          </p:spPr>
          <p:txBody>
            <a:bodyPr wrap="none" rtlCol="0">
              <a:spAutoFit/>
            </a:bodyPr>
            <a:lstStyle/>
            <a:p>
              <a:pPr algn="ctr"/>
              <a:r>
                <a:rPr lang="en-US" sz="1400" dirty="0"/>
                <a:t>MAY’21</a:t>
              </a:r>
            </a:p>
          </p:txBody>
        </p:sp>
        <p:sp>
          <p:nvSpPr>
            <p:cNvPr id="18" name="TextBox 17">
              <a:extLst>
                <a:ext uri="{FF2B5EF4-FFF2-40B4-BE49-F238E27FC236}">
                  <a16:creationId xmlns:a16="http://schemas.microsoft.com/office/drawing/2014/main" id="{A174A353-DFED-2B4B-8407-E61D4E78E8DD}"/>
                </a:ext>
              </a:extLst>
            </p:cNvPr>
            <p:cNvSpPr txBox="1"/>
            <p:nvPr/>
          </p:nvSpPr>
          <p:spPr>
            <a:xfrm>
              <a:off x="3573846" y="6130664"/>
              <a:ext cx="1008609" cy="646331"/>
            </a:xfrm>
            <a:prstGeom prst="rect">
              <a:avLst/>
            </a:prstGeom>
            <a:noFill/>
          </p:spPr>
          <p:txBody>
            <a:bodyPr wrap="none" rtlCol="0">
              <a:spAutoFit/>
            </a:bodyPr>
            <a:lstStyle/>
            <a:p>
              <a:pPr algn="r"/>
              <a:r>
                <a:rPr lang="en-US" b="1" dirty="0"/>
                <a:t>Project</a:t>
              </a:r>
            </a:p>
            <a:p>
              <a:pPr algn="r"/>
              <a:r>
                <a:rPr lang="en-US" b="1" dirty="0"/>
                <a:t>Timeline</a:t>
              </a:r>
            </a:p>
          </p:txBody>
        </p:sp>
        <p:sp>
          <p:nvSpPr>
            <p:cNvPr id="19" name="Triangle 18">
              <a:extLst>
                <a:ext uri="{FF2B5EF4-FFF2-40B4-BE49-F238E27FC236}">
                  <a16:creationId xmlns:a16="http://schemas.microsoft.com/office/drawing/2014/main" id="{CE809474-788F-5147-8D49-0F7C116C829C}"/>
                </a:ext>
              </a:extLst>
            </p:cNvPr>
            <p:cNvSpPr/>
            <p:nvPr/>
          </p:nvSpPr>
          <p:spPr>
            <a:xfrm rot="10800000">
              <a:off x="7734518" y="6238684"/>
              <a:ext cx="130131" cy="141284"/>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1F7C109-4138-2645-B41F-E2D0DACFEF1A}"/>
                </a:ext>
              </a:extLst>
            </p:cNvPr>
            <p:cNvSpPr txBox="1"/>
            <p:nvPr/>
          </p:nvSpPr>
          <p:spPr>
            <a:xfrm>
              <a:off x="7888032" y="6130664"/>
              <a:ext cx="707246" cy="307777"/>
            </a:xfrm>
            <a:prstGeom prst="rect">
              <a:avLst/>
            </a:prstGeom>
            <a:noFill/>
          </p:spPr>
          <p:txBody>
            <a:bodyPr wrap="none" rtlCol="0">
              <a:spAutoFit/>
            </a:bodyPr>
            <a:lstStyle/>
            <a:p>
              <a:pPr algn="ctr"/>
              <a:r>
                <a:rPr lang="en-US" sz="1400" dirty="0">
                  <a:solidFill>
                    <a:srgbClr val="C00000"/>
                  </a:solidFill>
                </a:rPr>
                <a:t>APR’24</a:t>
              </a:r>
            </a:p>
          </p:txBody>
        </p:sp>
      </p:grpSp>
      <p:pic>
        <p:nvPicPr>
          <p:cNvPr id="25" name="Picture 24">
            <a:extLst>
              <a:ext uri="{FF2B5EF4-FFF2-40B4-BE49-F238E27FC236}">
                <a16:creationId xmlns:a16="http://schemas.microsoft.com/office/drawing/2014/main" id="{ABD6532A-8DA1-1149-974E-73D230AB99EA}"/>
              </a:ext>
            </a:extLst>
          </p:cNvPr>
          <p:cNvPicPr>
            <a:picLocks noChangeAspect="1"/>
          </p:cNvPicPr>
          <p:nvPr/>
        </p:nvPicPr>
        <p:blipFill rotWithShape="1">
          <a:blip r:embed="rId6"/>
          <a:srcRect l="26428" t="7714" r="21974" b="16366"/>
          <a:stretch/>
        </p:blipFill>
        <p:spPr>
          <a:xfrm>
            <a:off x="10525852" y="2286289"/>
            <a:ext cx="1141009" cy="1655876"/>
          </a:xfrm>
          <a:prstGeom prst="rect">
            <a:avLst/>
          </a:prstGeom>
        </p:spPr>
      </p:pic>
      <p:pic>
        <p:nvPicPr>
          <p:cNvPr id="3074" name="Picture 2" descr="Report Templates &amp; Guidance">
            <a:extLst>
              <a:ext uri="{FF2B5EF4-FFF2-40B4-BE49-F238E27FC236}">
                <a16:creationId xmlns:a16="http://schemas.microsoft.com/office/drawing/2014/main" id="{FBF8DA28-0284-91A0-617E-CFCEB29E3C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8414" y="6085586"/>
            <a:ext cx="2404900" cy="69140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E92F3E8-8321-2F25-5C30-27D16F3533AA}"/>
              </a:ext>
            </a:extLst>
          </p:cNvPr>
          <p:cNvGrpSpPr>
            <a:grpSpLocks noChangeAspect="1"/>
          </p:cNvGrpSpPr>
          <p:nvPr/>
        </p:nvGrpSpPr>
        <p:grpSpPr>
          <a:xfrm>
            <a:off x="393164" y="6080701"/>
            <a:ext cx="1652625" cy="777299"/>
            <a:chOff x="1123122" y="103976"/>
            <a:chExt cx="6095558" cy="2866998"/>
          </a:xfrm>
        </p:grpSpPr>
        <p:pic>
          <p:nvPicPr>
            <p:cNvPr id="10" name="Picture 9">
              <a:extLst>
                <a:ext uri="{FF2B5EF4-FFF2-40B4-BE49-F238E27FC236}">
                  <a16:creationId xmlns:a16="http://schemas.microsoft.com/office/drawing/2014/main" id="{2DFE293D-BB15-B3D7-9B32-0C725AA516F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3312"/>
            <a:stretch/>
          </p:blipFill>
          <p:spPr>
            <a:xfrm>
              <a:off x="1123122" y="103977"/>
              <a:ext cx="3664592" cy="2866997"/>
            </a:xfrm>
            <a:prstGeom prst="rect">
              <a:avLst/>
            </a:prstGeom>
          </p:spPr>
        </p:pic>
        <p:pic>
          <p:nvPicPr>
            <p:cNvPr id="11" name="Picture 10">
              <a:extLst>
                <a:ext uri="{FF2B5EF4-FFF2-40B4-BE49-F238E27FC236}">
                  <a16:creationId xmlns:a16="http://schemas.microsoft.com/office/drawing/2014/main" id="{5D23F285-C145-7BFB-67E3-FBF111E6885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7862"/>
            <a:stretch/>
          </p:blipFill>
          <p:spPr>
            <a:xfrm>
              <a:off x="4494718" y="103976"/>
              <a:ext cx="2723962" cy="2866997"/>
            </a:xfrm>
            <a:prstGeom prst="rect">
              <a:avLst/>
            </a:prstGeom>
          </p:spPr>
        </p:pic>
      </p:grpSp>
      <p:pic>
        <p:nvPicPr>
          <p:cNvPr id="13" name="Picture 12">
            <a:extLst>
              <a:ext uri="{FF2B5EF4-FFF2-40B4-BE49-F238E27FC236}">
                <a16:creationId xmlns:a16="http://schemas.microsoft.com/office/drawing/2014/main" id="{E176984C-D91C-ED0B-176B-F239B0B102D6}"/>
              </a:ext>
            </a:extLst>
          </p:cNvPr>
          <p:cNvPicPr>
            <a:picLocks noChangeAspect="1"/>
          </p:cNvPicPr>
          <p:nvPr/>
        </p:nvPicPr>
        <p:blipFill>
          <a:blip r:embed="rId9"/>
          <a:stretch>
            <a:fillRect/>
          </a:stretch>
        </p:blipFill>
        <p:spPr>
          <a:xfrm>
            <a:off x="1917799" y="6073671"/>
            <a:ext cx="1394362" cy="784329"/>
          </a:xfrm>
          <a:prstGeom prst="rect">
            <a:avLst/>
          </a:prstGeom>
        </p:spPr>
      </p:pic>
      <p:sp>
        <p:nvSpPr>
          <p:cNvPr id="14" name="Slide Number Placeholder 3">
            <a:extLst>
              <a:ext uri="{FF2B5EF4-FFF2-40B4-BE49-F238E27FC236}">
                <a16:creationId xmlns:a16="http://schemas.microsoft.com/office/drawing/2014/main" id="{24DD37AA-85CB-1BE4-EF58-693C69064E81}"/>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2</a:t>
            </a:fld>
            <a:endParaRPr lang="en-US" dirty="0"/>
          </a:p>
        </p:txBody>
      </p:sp>
    </p:spTree>
    <p:extLst>
      <p:ext uri="{BB962C8B-B14F-4D97-AF65-F5344CB8AC3E}">
        <p14:creationId xmlns:p14="http://schemas.microsoft.com/office/powerpoint/2010/main" val="3424253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CE7A-9938-E7C1-95EB-7A57B7E49BEE}"/>
              </a:ext>
            </a:extLst>
          </p:cNvPr>
          <p:cNvSpPr>
            <a:spLocks noGrp="1"/>
          </p:cNvSpPr>
          <p:nvPr>
            <p:ph type="title"/>
          </p:nvPr>
        </p:nvSpPr>
        <p:spPr>
          <a:xfrm>
            <a:off x="1524000" y="381000"/>
            <a:ext cx="9144000" cy="762000"/>
          </a:xfrm>
        </p:spPr>
        <p:txBody>
          <a:bodyPr/>
          <a:lstStyle/>
          <a:p>
            <a:r>
              <a:rPr lang="en-US" sz="2800" dirty="0" err="1"/>
              <a:t>Dysruption</a:t>
            </a:r>
            <a:r>
              <a:rPr lang="en-US" sz="2800" dirty="0"/>
              <a:t>: The Game</a:t>
            </a:r>
          </a:p>
        </p:txBody>
      </p:sp>
      <p:sp>
        <p:nvSpPr>
          <p:cNvPr id="7" name="TextBox 6">
            <a:extLst>
              <a:ext uri="{FF2B5EF4-FFF2-40B4-BE49-F238E27FC236}">
                <a16:creationId xmlns:a16="http://schemas.microsoft.com/office/drawing/2014/main" id="{E58FBF19-1E1F-56FB-9173-0A217A18FA8E}"/>
              </a:ext>
            </a:extLst>
          </p:cNvPr>
          <p:cNvSpPr txBox="1"/>
          <p:nvPr/>
        </p:nvSpPr>
        <p:spPr>
          <a:xfrm>
            <a:off x="1966047" y="5347122"/>
            <a:ext cx="2514600" cy="1200329"/>
          </a:xfrm>
          <a:prstGeom prst="rect">
            <a:avLst/>
          </a:prstGeom>
          <a:noFill/>
        </p:spPr>
        <p:txBody>
          <a:bodyPr wrap="square" rtlCol="0">
            <a:spAutoFit/>
          </a:bodyPr>
          <a:lstStyle/>
          <a:p>
            <a:pPr algn="ctr" fontAlgn="base">
              <a:spcBef>
                <a:spcPct val="0"/>
              </a:spcBef>
              <a:spcAft>
                <a:spcPct val="0"/>
              </a:spcAft>
            </a:pPr>
            <a:r>
              <a:rPr lang="en-US" dirty="0">
                <a:solidFill>
                  <a:srgbClr val="000000"/>
                </a:solidFill>
                <a:latin typeface="Arial" charset="0"/>
                <a:cs typeface="Arial" charset="0"/>
              </a:rPr>
              <a:t>Attack-based exploration of system dependence and vulnerability</a:t>
            </a:r>
          </a:p>
        </p:txBody>
      </p:sp>
      <p:sp>
        <p:nvSpPr>
          <p:cNvPr id="9" name="TextBox 8">
            <a:extLst>
              <a:ext uri="{FF2B5EF4-FFF2-40B4-BE49-F238E27FC236}">
                <a16:creationId xmlns:a16="http://schemas.microsoft.com/office/drawing/2014/main" id="{5A22E4E7-21B8-85AB-F042-BE2F0DEAF94E}"/>
              </a:ext>
            </a:extLst>
          </p:cNvPr>
          <p:cNvSpPr txBox="1"/>
          <p:nvPr/>
        </p:nvSpPr>
        <p:spPr>
          <a:xfrm>
            <a:off x="4781550" y="5352872"/>
            <a:ext cx="2628900" cy="1200329"/>
          </a:xfrm>
          <a:prstGeom prst="rect">
            <a:avLst/>
          </a:prstGeom>
          <a:noFill/>
        </p:spPr>
        <p:txBody>
          <a:bodyPr wrap="square" rtlCol="0">
            <a:spAutoFit/>
          </a:bodyPr>
          <a:lstStyle/>
          <a:p>
            <a:pPr algn="ctr" fontAlgn="base">
              <a:spcBef>
                <a:spcPct val="0"/>
              </a:spcBef>
              <a:spcAft>
                <a:spcPct val="0"/>
              </a:spcAft>
            </a:pPr>
            <a:r>
              <a:rPr lang="en-US" dirty="0">
                <a:solidFill>
                  <a:srgbClr val="000000"/>
                </a:solidFill>
                <a:latin typeface="Arial" charset="0"/>
                <a:cs typeface="Arial" charset="0"/>
              </a:rPr>
              <a:t>Repair broken components to restore function under time pressure</a:t>
            </a:r>
          </a:p>
        </p:txBody>
      </p:sp>
      <p:sp>
        <p:nvSpPr>
          <p:cNvPr id="10" name="TextBox 9">
            <a:extLst>
              <a:ext uri="{FF2B5EF4-FFF2-40B4-BE49-F238E27FC236}">
                <a16:creationId xmlns:a16="http://schemas.microsoft.com/office/drawing/2014/main" id="{F8CEBE99-87A1-AB1E-E53A-E8B9555DFF34}"/>
              </a:ext>
            </a:extLst>
          </p:cNvPr>
          <p:cNvSpPr txBox="1"/>
          <p:nvPr/>
        </p:nvSpPr>
        <p:spPr>
          <a:xfrm>
            <a:off x="7711353" y="5347121"/>
            <a:ext cx="2514600" cy="1200329"/>
          </a:xfrm>
          <a:prstGeom prst="rect">
            <a:avLst/>
          </a:prstGeom>
          <a:noFill/>
        </p:spPr>
        <p:txBody>
          <a:bodyPr wrap="square" rtlCol="0">
            <a:spAutoFit/>
          </a:bodyPr>
          <a:lstStyle/>
          <a:p>
            <a:pPr algn="ctr" fontAlgn="base">
              <a:spcBef>
                <a:spcPct val="0"/>
              </a:spcBef>
              <a:spcAft>
                <a:spcPct val="0"/>
              </a:spcAft>
            </a:pPr>
            <a:r>
              <a:rPr lang="en-US" dirty="0">
                <a:solidFill>
                  <a:srgbClr val="000000"/>
                </a:solidFill>
                <a:latin typeface="Arial" charset="0"/>
                <a:cs typeface="Arial" charset="0"/>
              </a:rPr>
              <a:t>Repair or replace to fix random failures under time and budget pressure</a:t>
            </a:r>
          </a:p>
        </p:txBody>
      </p:sp>
      <p:pic>
        <p:nvPicPr>
          <p:cNvPr id="8" name="Picture 7">
            <a:extLst>
              <a:ext uri="{FF2B5EF4-FFF2-40B4-BE49-F238E27FC236}">
                <a16:creationId xmlns:a16="http://schemas.microsoft.com/office/drawing/2014/main" id="{4DF496EC-B04C-C5A9-FF31-50D5DA5A8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347" y="3061121"/>
            <a:ext cx="2032000" cy="2019300"/>
          </a:xfrm>
          <a:prstGeom prst="rect">
            <a:avLst/>
          </a:prstGeom>
        </p:spPr>
      </p:pic>
      <p:pic>
        <p:nvPicPr>
          <p:cNvPr id="12" name="Picture 11">
            <a:extLst>
              <a:ext uri="{FF2B5EF4-FFF2-40B4-BE49-F238E27FC236}">
                <a16:creationId xmlns:a16="http://schemas.microsoft.com/office/drawing/2014/main" id="{91F2928A-7AEB-EEEF-B205-D760B8F29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0" y="3073821"/>
            <a:ext cx="2032000" cy="2019300"/>
          </a:xfrm>
          <a:prstGeom prst="rect">
            <a:avLst/>
          </a:prstGeom>
        </p:spPr>
      </p:pic>
      <p:pic>
        <p:nvPicPr>
          <p:cNvPr id="14" name="Picture 13">
            <a:extLst>
              <a:ext uri="{FF2B5EF4-FFF2-40B4-BE49-F238E27FC236}">
                <a16:creationId xmlns:a16="http://schemas.microsoft.com/office/drawing/2014/main" id="{91D130ED-D078-A6EF-44DA-CB65E65B9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2653" y="3073821"/>
            <a:ext cx="2032000" cy="2019300"/>
          </a:xfrm>
          <a:prstGeom prst="rect">
            <a:avLst/>
          </a:prstGeom>
        </p:spPr>
      </p:pic>
      <p:sp>
        <p:nvSpPr>
          <p:cNvPr id="19" name="TextBox 18">
            <a:extLst>
              <a:ext uri="{FF2B5EF4-FFF2-40B4-BE49-F238E27FC236}">
                <a16:creationId xmlns:a16="http://schemas.microsoft.com/office/drawing/2014/main" id="{DB116627-9773-B6DE-4BE3-729F6F3C5792}"/>
              </a:ext>
            </a:extLst>
          </p:cNvPr>
          <p:cNvSpPr txBox="1"/>
          <p:nvPr/>
        </p:nvSpPr>
        <p:spPr>
          <a:xfrm>
            <a:off x="1953347" y="2349921"/>
            <a:ext cx="2514600" cy="523220"/>
          </a:xfrm>
          <a:prstGeom prst="rect">
            <a:avLst/>
          </a:prstGeom>
          <a:noFill/>
        </p:spPr>
        <p:txBody>
          <a:bodyPr wrap="square" rtlCol="0">
            <a:spAutoFit/>
          </a:bodyPr>
          <a:lstStyle/>
          <a:p>
            <a:pPr algn="ctr" fontAlgn="base">
              <a:spcBef>
                <a:spcPct val="0"/>
              </a:spcBef>
              <a:spcAft>
                <a:spcPct val="0"/>
              </a:spcAft>
            </a:pPr>
            <a:r>
              <a:rPr lang="en-US" sz="2800" b="1" dirty="0">
                <a:solidFill>
                  <a:srgbClr val="000000"/>
                </a:solidFill>
                <a:latin typeface="Arial" charset="0"/>
                <a:cs typeface="Arial" charset="0"/>
              </a:rPr>
              <a:t>Break It Bad</a:t>
            </a:r>
          </a:p>
        </p:txBody>
      </p:sp>
      <p:sp>
        <p:nvSpPr>
          <p:cNvPr id="20" name="TextBox 19">
            <a:extLst>
              <a:ext uri="{FF2B5EF4-FFF2-40B4-BE49-F238E27FC236}">
                <a16:creationId xmlns:a16="http://schemas.microsoft.com/office/drawing/2014/main" id="{03050714-8FB4-ED1C-73F0-17FD479DC177}"/>
              </a:ext>
            </a:extLst>
          </p:cNvPr>
          <p:cNvSpPr txBox="1"/>
          <p:nvPr/>
        </p:nvSpPr>
        <p:spPr>
          <a:xfrm>
            <a:off x="4781550" y="2349921"/>
            <a:ext cx="2514600" cy="523220"/>
          </a:xfrm>
          <a:prstGeom prst="rect">
            <a:avLst/>
          </a:prstGeom>
          <a:noFill/>
        </p:spPr>
        <p:txBody>
          <a:bodyPr wrap="square" rtlCol="0">
            <a:spAutoFit/>
          </a:bodyPr>
          <a:lstStyle/>
          <a:p>
            <a:pPr algn="ctr" fontAlgn="base">
              <a:spcBef>
                <a:spcPct val="0"/>
              </a:spcBef>
              <a:spcAft>
                <a:spcPct val="0"/>
              </a:spcAft>
            </a:pPr>
            <a:r>
              <a:rPr lang="en-US" sz="2800" b="1" dirty="0">
                <a:solidFill>
                  <a:srgbClr val="000000"/>
                </a:solidFill>
                <a:latin typeface="Arial" charset="0"/>
                <a:cs typeface="Arial" charset="0"/>
              </a:rPr>
              <a:t>Fix It Fast</a:t>
            </a:r>
          </a:p>
        </p:txBody>
      </p:sp>
      <p:sp>
        <p:nvSpPr>
          <p:cNvPr id="21" name="TextBox 20">
            <a:extLst>
              <a:ext uri="{FF2B5EF4-FFF2-40B4-BE49-F238E27FC236}">
                <a16:creationId xmlns:a16="http://schemas.microsoft.com/office/drawing/2014/main" id="{74FFF4EC-3DC6-18F9-57AB-AC1294F00092}"/>
              </a:ext>
            </a:extLst>
          </p:cNvPr>
          <p:cNvSpPr txBox="1"/>
          <p:nvPr/>
        </p:nvSpPr>
        <p:spPr>
          <a:xfrm>
            <a:off x="7461281" y="2380411"/>
            <a:ext cx="3206719" cy="523220"/>
          </a:xfrm>
          <a:prstGeom prst="rect">
            <a:avLst/>
          </a:prstGeom>
          <a:noFill/>
        </p:spPr>
        <p:txBody>
          <a:bodyPr wrap="square" rtlCol="0">
            <a:spAutoFit/>
          </a:bodyPr>
          <a:lstStyle/>
          <a:p>
            <a:pPr algn="ctr" fontAlgn="base">
              <a:spcBef>
                <a:spcPct val="0"/>
              </a:spcBef>
              <a:spcAft>
                <a:spcPct val="0"/>
              </a:spcAft>
            </a:pPr>
            <a:r>
              <a:rPr lang="en-US" sz="2800" b="1" dirty="0">
                <a:solidFill>
                  <a:srgbClr val="000000"/>
                </a:solidFill>
                <a:latin typeface="Arial" charset="0"/>
                <a:cs typeface="Arial" charset="0"/>
              </a:rPr>
              <a:t>Save Our System</a:t>
            </a:r>
          </a:p>
        </p:txBody>
      </p:sp>
      <p:pic>
        <p:nvPicPr>
          <p:cNvPr id="5" name="Picture 4">
            <a:extLst>
              <a:ext uri="{FF2B5EF4-FFF2-40B4-BE49-F238E27FC236}">
                <a16:creationId xmlns:a16="http://schemas.microsoft.com/office/drawing/2014/main" id="{3958FE88-A0EE-848C-3B1F-FEFBA90E4812}"/>
              </a:ext>
            </a:extLst>
          </p:cNvPr>
          <p:cNvPicPr>
            <a:picLocks noChangeAspect="1"/>
          </p:cNvPicPr>
          <p:nvPr/>
        </p:nvPicPr>
        <p:blipFill rotWithShape="1">
          <a:blip r:embed="rId5"/>
          <a:srcRect t="28934" b="23499"/>
          <a:stretch/>
        </p:blipFill>
        <p:spPr>
          <a:xfrm>
            <a:off x="2819400" y="304801"/>
            <a:ext cx="6553200" cy="1918479"/>
          </a:xfrm>
          <a:prstGeom prst="rect">
            <a:avLst/>
          </a:prstGeom>
        </p:spPr>
      </p:pic>
      <p:sp>
        <p:nvSpPr>
          <p:cNvPr id="6" name="Slide Number Placeholder 3">
            <a:extLst>
              <a:ext uri="{FF2B5EF4-FFF2-40B4-BE49-F238E27FC236}">
                <a16:creationId xmlns:a16="http://schemas.microsoft.com/office/drawing/2014/main" id="{2A82CF80-81FC-78E2-E9D7-D4DD79D59EF5}"/>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20</a:t>
            </a:fld>
            <a:endParaRPr lang="en-US" dirty="0"/>
          </a:p>
        </p:txBody>
      </p:sp>
    </p:spTree>
    <p:extLst>
      <p:ext uri="{BB962C8B-B14F-4D97-AF65-F5344CB8AC3E}">
        <p14:creationId xmlns:p14="http://schemas.microsoft.com/office/powerpoint/2010/main" val="152445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69B6A-E4CE-7378-9103-980661463838}"/>
              </a:ext>
            </a:extLst>
          </p:cNvPr>
          <p:cNvSpPr>
            <a:spLocks noGrp="1"/>
          </p:cNvSpPr>
          <p:nvPr>
            <p:ph type="title"/>
          </p:nvPr>
        </p:nvSpPr>
        <p:spPr>
          <a:xfrm>
            <a:off x="-245424" y="509677"/>
            <a:ext cx="9144000" cy="426288"/>
          </a:xfrm>
        </p:spPr>
        <p:txBody>
          <a:bodyPr/>
          <a:lstStyle/>
          <a:p>
            <a:r>
              <a:rPr lang="en-US" sz="2800" dirty="0" err="1">
                <a:ea typeface="ＭＳ Ｐゴシック"/>
              </a:rPr>
              <a:t>Dysruption</a:t>
            </a:r>
            <a:r>
              <a:rPr lang="en-US" sz="2800" dirty="0">
                <a:ea typeface="ＭＳ Ｐゴシック"/>
              </a:rPr>
              <a:t> Game: A notional fuel network</a:t>
            </a:r>
          </a:p>
        </p:txBody>
      </p:sp>
      <p:pic>
        <p:nvPicPr>
          <p:cNvPr id="5" name="Content Placeholder 5">
            <a:extLst>
              <a:ext uri="{FF2B5EF4-FFF2-40B4-BE49-F238E27FC236}">
                <a16:creationId xmlns:a16="http://schemas.microsoft.com/office/drawing/2014/main" id="{B9DE9648-F360-0FA6-0660-226B02E36D15}"/>
              </a:ext>
            </a:extLst>
          </p:cNvPr>
          <p:cNvPicPr>
            <a:picLocks noChangeAspect="1"/>
          </p:cNvPicPr>
          <p:nvPr/>
        </p:nvPicPr>
        <p:blipFill>
          <a:blip r:embed="rId2"/>
          <a:stretch>
            <a:fillRect/>
          </a:stretch>
        </p:blipFill>
        <p:spPr bwMode="auto">
          <a:xfrm>
            <a:off x="194595" y="1496454"/>
            <a:ext cx="4535511" cy="4526640"/>
          </a:xfrm>
          <a:prstGeom prst="rect">
            <a:avLst/>
          </a:prstGeom>
          <a:noFill/>
          <a:ln w="9525">
            <a:noFill/>
            <a:miter lim="800000"/>
            <a:headEnd/>
            <a:tailEnd/>
          </a:ln>
        </p:spPr>
      </p:pic>
      <p:pic>
        <p:nvPicPr>
          <p:cNvPr id="6" name="Picture 5">
            <a:extLst>
              <a:ext uri="{FF2B5EF4-FFF2-40B4-BE49-F238E27FC236}">
                <a16:creationId xmlns:a16="http://schemas.microsoft.com/office/drawing/2014/main" id="{C3E30A32-8FFF-7D98-C32C-C8FAD8B0F615}"/>
              </a:ext>
            </a:extLst>
          </p:cNvPr>
          <p:cNvPicPr>
            <a:picLocks noChangeAspect="1"/>
          </p:cNvPicPr>
          <p:nvPr/>
        </p:nvPicPr>
        <p:blipFill>
          <a:blip r:embed="rId3"/>
          <a:stretch>
            <a:fillRect/>
          </a:stretch>
        </p:blipFill>
        <p:spPr>
          <a:xfrm>
            <a:off x="4869282" y="3768874"/>
            <a:ext cx="2884156" cy="2228618"/>
          </a:xfrm>
          <a:prstGeom prst="rect">
            <a:avLst/>
          </a:prstGeom>
        </p:spPr>
      </p:pic>
      <p:pic>
        <p:nvPicPr>
          <p:cNvPr id="9" name="Picture 8">
            <a:extLst>
              <a:ext uri="{FF2B5EF4-FFF2-40B4-BE49-F238E27FC236}">
                <a16:creationId xmlns:a16="http://schemas.microsoft.com/office/drawing/2014/main" id="{7FAD2E8B-8355-8EFE-E84D-0489D8FC7123}"/>
              </a:ext>
            </a:extLst>
          </p:cNvPr>
          <p:cNvPicPr>
            <a:picLocks noChangeAspect="1"/>
          </p:cNvPicPr>
          <p:nvPr/>
        </p:nvPicPr>
        <p:blipFill>
          <a:blip r:embed="rId4"/>
          <a:stretch>
            <a:fillRect/>
          </a:stretch>
        </p:blipFill>
        <p:spPr>
          <a:xfrm>
            <a:off x="4962594" y="1539781"/>
            <a:ext cx="2593362" cy="2125421"/>
          </a:xfrm>
          <a:prstGeom prst="rect">
            <a:avLst/>
          </a:prstGeom>
        </p:spPr>
      </p:pic>
      <p:sp>
        <p:nvSpPr>
          <p:cNvPr id="7" name="Slide Number Placeholder 3">
            <a:extLst>
              <a:ext uri="{FF2B5EF4-FFF2-40B4-BE49-F238E27FC236}">
                <a16:creationId xmlns:a16="http://schemas.microsoft.com/office/drawing/2014/main" id="{DCDBC81D-31CE-098C-1FEB-41A7CF326A8B}"/>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21</a:t>
            </a:fld>
            <a:endParaRPr lang="en-US" dirty="0"/>
          </a:p>
        </p:txBody>
      </p:sp>
      <p:grpSp>
        <p:nvGrpSpPr>
          <p:cNvPr id="3" name="Group 2">
            <a:extLst>
              <a:ext uri="{FF2B5EF4-FFF2-40B4-BE49-F238E27FC236}">
                <a16:creationId xmlns:a16="http://schemas.microsoft.com/office/drawing/2014/main" id="{501A282B-B3E4-6A0D-3499-BF144EEC2FED}"/>
              </a:ext>
            </a:extLst>
          </p:cNvPr>
          <p:cNvGrpSpPr/>
          <p:nvPr/>
        </p:nvGrpSpPr>
        <p:grpSpPr>
          <a:xfrm>
            <a:off x="7822985" y="778564"/>
            <a:ext cx="4190789" cy="2855416"/>
            <a:chOff x="109088" y="1329359"/>
            <a:chExt cx="5986912" cy="4767372"/>
          </a:xfrm>
        </p:grpSpPr>
        <p:pic>
          <p:nvPicPr>
            <p:cNvPr id="4" name="Picture 3">
              <a:extLst>
                <a:ext uri="{FF2B5EF4-FFF2-40B4-BE49-F238E27FC236}">
                  <a16:creationId xmlns:a16="http://schemas.microsoft.com/office/drawing/2014/main" id="{F35D8599-4799-9D57-730B-180AB1E2B774}"/>
                </a:ext>
              </a:extLst>
            </p:cNvPr>
            <p:cNvPicPr>
              <a:picLocks noChangeAspect="1"/>
            </p:cNvPicPr>
            <p:nvPr/>
          </p:nvPicPr>
          <p:blipFill rotWithShape="1">
            <a:blip r:embed="rId5"/>
            <a:srcRect t="16938"/>
            <a:stretch/>
          </p:blipFill>
          <p:spPr>
            <a:xfrm>
              <a:off x="425867" y="2581224"/>
              <a:ext cx="5494219" cy="2973092"/>
            </a:xfrm>
            <a:prstGeom prst="rect">
              <a:avLst/>
            </a:prstGeom>
          </p:spPr>
        </p:pic>
        <p:sp>
          <p:nvSpPr>
            <p:cNvPr id="8" name="TextBox 7">
              <a:extLst>
                <a:ext uri="{FF2B5EF4-FFF2-40B4-BE49-F238E27FC236}">
                  <a16:creationId xmlns:a16="http://schemas.microsoft.com/office/drawing/2014/main" id="{D5E10388-3E34-0893-1382-0E8BAEBA3186}"/>
                </a:ext>
              </a:extLst>
            </p:cNvPr>
            <p:cNvSpPr txBox="1"/>
            <p:nvPr/>
          </p:nvSpPr>
          <p:spPr>
            <a:xfrm rot="16200000">
              <a:off x="-1315624" y="3724707"/>
              <a:ext cx="3212165" cy="362741"/>
            </a:xfrm>
            <a:prstGeom prst="rect">
              <a:avLst/>
            </a:prstGeom>
            <a:solidFill>
              <a:schemeClr val="bg1"/>
            </a:solidFill>
            <a:ln>
              <a:noFill/>
            </a:ln>
          </p:spPr>
          <p:txBody>
            <a:bodyPr wrap="none" rtlCol="0">
              <a:spAutoFit/>
            </a:bodyPr>
            <a:lstStyle/>
            <a:p>
              <a:pPr fontAlgn="base">
                <a:spcBef>
                  <a:spcPct val="0"/>
                </a:spcBef>
                <a:spcAft>
                  <a:spcPct val="0"/>
                </a:spcAft>
                <a:defRPr/>
              </a:pPr>
              <a:r>
                <a:rPr lang="en-US" sz="1050" dirty="0">
                  <a:solidFill>
                    <a:srgbClr val="000000"/>
                  </a:solidFill>
                  <a:latin typeface="Arial" charset="0"/>
                  <a:cs typeface="Arial" charset="0"/>
                </a:rPr>
                <a:t>Facility Condition Index (FCI)</a:t>
              </a:r>
            </a:p>
          </p:txBody>
        </p:sp>
        <p:sp>
          <p:nvSpPr>
            <p:cNvPr id="10" name="TextBox 9">
              <a:extLst>
                <a:ext uri="{FF2B5EF4-FFF2-40B4-BE49-F238E27FC236}">
                  <a16:creationId xmlns:a16="http://schemas.microsoft.com/office/drawing/2014/main" id="{79406CD2-53EC-8789-14A7-87CA8F4ADFB9}"/>
                </a:ext>
              </a:extLst>
            </p:cNvPr>
            <p:cNvSpPr txBox="1"/>
            <p:nvPr/>
          </p:nvSpPr>
          <p:spPr>
            <a:xfrm>
              <a:off x="1778835" y="5672796"/>
              <a:ext cx="2427891" cy="423935"/>
            </a:xfrm>
            <a:prstGeom prst="rect">
              <a:avLst/>
            </a:prstGeom>
            <a:solidFill>
              <a:schemeClr val="bg1"/>
            </a:solidFill>
            <a:ln>
              <a:noFill/>
            </a:ln>
          </p:spPr>
          <p:txBody>
            <a:bodyPr wrap="none" rtlCol="0">
              <a:spAutoFit/>
            </a:bodyPr>
            <a:lstStyle/>
            <a:p>
              <a:pPr fontAlgn="base">
                <a:spcBef>
                  <a:spcPct val="0"/>
                </a:spcBef>
                <a:spcAft>
                  <a:spcPct val="0"/>
                </a:spcAft>
                <a:defRPr/>
              </a:pPr>
              <a:r>
                <a:rPr lang="en-US" sz="1050" dirty="0">
                  <a:solidFill>
                    <a:srgbClr val="000000"/>
                  </a:solidFill>
                  <a:latin typeface="Arial" charset="0"/>
                  <a:cs typeface="Arial" charset="0"/>
                </a:rPr>
                <a:t>Component Age (# turns)</a:t>
              </a:r>
            </a:p>
          </p:txBody>
        </p:sp>
        <p:sp>
          <p:nvSpPr>
            <p:cNvPr id="11" name="TextBox 10">
              <a:extLst>
                <a:ext uri="{FF2B5EF4-FFF2-40B4-BE49-F238E27FC236}">
                  <a16:creationId xmlns:a16="http://schemas.microsoft.com/office/drawing/2014/main" id="{16B4ABD0-E219-3ED2-089C-E33CFF743723}"/>
                </a:ext>
              </a:extLst>
            </p:cNvPr>
            <p:cNvSpPr txBox="1"/>
            <p:nvPr/>
          </p:nvSpPr>
          <p:spPr>
            <a:xfrm>
              <a:off x="840348" y="1329359"/>
              <a:ext cx="4665252" cy="719404"/>
            </a:xfrm>
            <a:prstGeom prst="rect">
              <a:avLst/>
            </a:prstGeom>
            <a:noFill/>
          </p:spPr>
          <p:txBody>
            <a:bodyPr wrap="none" rtlCol="0">
              <a:spAutoFit/>
            </a:bodyPr>
            <a:lstStyle/>
            <a:p>
              <a:pPr algn="ctr" fontAlgn="base">
                <a:spcBef>
                  <a:spcPct val="0"/>
                </a:spcBef>
                <a:spcAft>
                  <a:spcPct val="0"/>
                </a:spcAft>
                <a:defRPr/>
              </a:pPr>
              <a:r>
                <a:rPr lang="en-US" sz="1100" b="1" dirty="0">
                  <a:solidFill>
                    <a:srgbClr val="000000"/>
                  </a:solidFill>
                  <a:latin typeface="Arial" charset="0"/>
                  <a:cs typeface="Arial" charset="0"/>
                </a:rPr>
                <a:t>New components start at FCI=100.</a:t>
              </a:r>
            </a:p>
            <a:p>
              <a:pPr algn="ctr" fontAlgn="base">
                <a:spcBef>
                  <a:spcPct val="0"/>
                </a:spcBef>
                <a:spcAft>
                  <a:spcPct val="0"/>
                </a:spcAft>
                <a:defRPr/>
              </a:pPr>
              <a:r>
                <a:rPr lang="en-US" sz="1100" b="1" dirty="0">
                  <a:solidFill>
                    <a:srgbClr val="000000"/>
                  </a:solidFill>
                  <a:latin typeface="Arial" charset="0"/>
                  <a:cs typeface="Arial" charset="0"/>
                </a:rPr>
                <a:t>The older the pipe segment, the lower the FCI.</a:t>
              </a:r>
            </a:p>
          </p:txBody>
        </p:sp>
        <p:sp>
          <p:nvSpPr>
            <p:cNvPr id="12" name="TextBox 11">
              <a:extLst>
                <a:ext uri="{FF2B5EF4-FFF2-40B4-BE49-F238E27FC236}">
                  <a16:creationId xmlns:a16="http://schemas.microsoft.com/office/drawing/2014/main" id="{3A0753CA-FB5D-4A1A-BD71-1AD23023B4D5}"/>
                </a:ext>
              </a:extLst>
            </p:cNvPr>
            <p:cNvSpPr txBox="1"/>
            <p:nvPr/>
          </p:nvSpPr>
          <p:spPr>
            <a:xfrm>
              <a:off x="1024397" y="3628398"/>
              <a:ext cx="2308524" cy="143880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1600" b="1">
                  <a:solidFill>
                    <a:srgbClr val="002060"/>
                  </a:solidFill>
                  <a:cs typeface="Calibri"/>
                </a:defRPr>
              </a:lvl1pPr>
            </a:lstStyle>
            <a:p>
              <a:pPr fontAlgn="base">
                <a:spcBef>
                  <a:spcPct val="0"/>
                </a:spcBef>
                <a:spcAft>
                  <a:spcPct val="0"/>
                </a:spcAft>
                <a:defRPr/>
              </a:pPr>
              <a:r>
                <a:rPr lang="en-US" sz="1000" dirty="0">
                  <a:solidFill>
                    <a:srgbClr val="C00000"/>
                  </a:solidFill>
                  <a:latin typeface="Arial" charset="0"/>
                </a:rPr>
                <a:t>Accelerated aging</a:t>
              </a:r>
              <a:r>
                <a:rPr lang="en-US" sz="1000" b="0" dirty="0">
                  <a:solidFill>
                    <a:srgbClr val="C00000"/>
                  </a:solidFill>
                  <a:latin typeface="Arial" charset="0"/>
                </a:rPr>
                <a:t> (overuse, deferred maintenance,  </a:t>
              </a:r>
            </a:p>
            <a:p>
              <a:pPr fontAlgn="base">
                <a:spcBef>
                  <a:spcPct val="0"/>
                </a:spcBef>
                <a:spcAft>
                  <a:spcPct val="0"/>
                </a:spcAft>
                <a:defRPr/>
              </a:pPr>
              <a:r>
                <a:rPr lang="en-US" sz="1000" b="0" dirty="0">
                  <a:solidFill>
                    <a:srgbClr val="C00000"/>
                  </a:solidFill>
                  <a:latin typeface="Arial" charset="0"/>
                </a:rPr>
                <a:t>unanticipated environmental exposure)</a:t>
              </a:r>
            </a:p>
          </p:txBody>
        </p:sp>
        <p:sp>
          <p:nvSpPr>
            <p:cNvPr id="13" name="TextBox 12">
              <a:extLst>
                <a:ext uri="{FF2B5EF4-FFF2-40B4-BE49-F238E27FC236}">
                  <a16:creationId xmlns:a16="http://schemas.microsoft.com/office/drawing/2014/main" id="{F10CF474-3645-7E8A-1F77-2152CCAF9FE3}"/>
                </a:ext>
              </a:extLst>
            </p:cNvPr>
            <p:cNvSpPr txBox="1"/>
            <p:nvPr/>
          </p:nvSpPr>
          <p:spPr>
            <a:xfrm>
              <a:off x="3765695" y="2166813"/>
              <a:ext cx="2330305" cy="143880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defRPr/>
              </a:pPr>
              <a:r>
                <a:rPr lang="en-US" sz="1000" b="1" dirty="0">
                  <a:solidFill>
                    <a:srgbClr val="002060"/>
                  </a:solidFill>
                  <a:latin typeface="Arial" charset="0"/>
                  <a:cs typeface="Calibri"/>
                </a:rPr>
                <a:t>Nominal aging </a:t>
              </a:r>
            </a:p>
            <a:p>
              <a:pPr fontAlgn="base">
                <a:spcBef>
                  <a:spcPct val="0"/>
                </a:spcBef>
                <a:spcAft>
                  <a:spcPct val="0"/>
                </a:spcAft>
                <a:defRPr/>
              </a:pPr>
              <a:r>
                <a:rPr lang="en-US" sz="1000" dirty="0">
                  <a:solidFill>
                    <a:srgbClr val="002060"/>
                  </a:solidFill>
                  <a:latin typeface="Arial"/>
                  <a:cs typeface="Calibri"/>
                </a:rPr>
                <a:t>(normal wear and tear, preventive maintenance, normal environmental conditions, etc.)</a:t>
              </a:r>
              <a:endParaRPr lang="en-US" sz="1000" dirty="0">
                <a:solidFill>
                  <a:srgbClr val="002060"/>
                </a:solidFill>
                <a:latin typeface="Arial" charset="0"/>
                <a:cs typeface="Calibri"/>
              </a:endParaRPr>
            </a:p>
          </p:txBody>
        </p:sp>
      </p:grpSp>
      <p:grpSp>
        <p:nvGrpSpPr>
          <p:cNvPr id="14" name="Group 13">
            <a:extLst>
              <a:ext uri="{FF2B5EF4-FFF2-40B4-BE49-F238E27FC236}">
                <a16:creationId xmlns:a16="http://schemas.microsoft.com/office/drawing/2014/main" id="{107DDC7B-084B-2698-C789-5EC4C05E9790}"/>
              </a:ext>
            </a:extLst>
          </p:cNvPr>
          <p:cNvGrpSpPr/>
          <p:nvPr/>
        </p:nvGrpSpPr>
        <p:grpSpPr>
          <a:xfrm>
            <a:off x="8298900" y="3913674"/>
            <a:ext cx="3845908" cy="2843626"/>
            <a:chOff x="6254675" y="1489017"/>
            <a:chExt cx="5796607" cy="4683975"/>
          </a:xfrm>
        </p:grpSpPr>
        <p:pic>
          <p:nvPicPr>
            <p:cNvPr id="15" name="Picture 14">
              <a:extLst>
                <a:ext uri="{FF2B5EF4-FFF2-40B4-BE49-F238E27FC236}">
                  <a16:creationId xmlns:a16="http://schemas.microsoft.com/office/drawing/2014/main" id="{4475D5E5-5235-532A-82B4-59A0CC4B8255}"/>
                </a:ext>
              </a:extLst>
            </p:cNvPr>
            <p:cNvPicPr>
              <a:picLocks noChangeAspect="1"/>
            </p:cNvPicPr>
            <p:nvPr/>
          </p:nvPicPr>
          <p:blipFill>
            <a:blip r:embed="rId6"/>
            <a:stretch>
              <a:fillRect/>
            </a:stretch>
          </p:blipFill>
          <p:spPr>
            <a:xfrm>
              <a:off x="6254675" y="2380794"/>
              <a:ext cx="5796607" cy="3373952"/>
            </a:xfrm>
            <a:prstGeom prst="rect">
              <a:avLst/>
            </a:prstGeom>
          </p:spPr>
        </p:pic>
        <p:sp>
          <p:nvSpPr>
            <p:cNvPr id="16" name="TextBox 15">
              <a:extLst>
                <a:ext uri="{FF2B5EF4-FFF2-40B4-BE49-F238E27FC236}">
                  <a16:creationId xmlns:a16="http://schemas.microsoft.com/office/drawing/2014/main" id="{9876656F-1E3F-C948-C4D0-5B2525B51762}"/>
                </a:ext>
              </a:extLst>
            </p:cNvPr>
            <p:cNvSpPr txBox="1"/>
            <p:nvPr/>
          </p:nvSpPr>
          <p:spPr>
            <a:xfrm>
              <a:off x="7715895" y="5754746"/>
              <a:ext cx="2899767" cy="418246"/>
            </a:xfrm>
            <a:prstGeom prst="rect">
              <a:avLst/>
            </a:prstGeom>
            <a:solidFill>
              <a:schemeClr val="bg1"/>
            </a:solidFill>
            <a:ln>
              <a:noFill/>
            </a:ln>
          </p:spPr>
          <p:txBody>
            <a:bodyPr wrap="none" rtlCol="0">
              <a:spAutoFit/>
            </a:bodyPr>
            <a:lstStyle/>
            <a:p>
              <a:pPr fontAlgn="base">
                <a:spcBef>
                  <a:spcPct val="0"/>
                </a:spcBef>
                <a:spcAft>
                  <a:spcPct val="0"/>
                </a:spcAft>
                <a:defRPr/>
              </a:pPr>
              <a:r>
                <a:rPr lang="en-US" sz="1050" dirty="0">
                  <a:solidFill>
                    <a:srgbClr val="000000"/>
                  </a:solidFill>
                  <a:latin typeface="Arial" charset="0"/>
                  <a:cs typeface="Arial" charset="0"/>
                </a:rPr>
                <a:t>Facility Condition Index (FCI)</a:t>
              </a:r>
            </a:p>
          </p:txBody>
        </p:sp>
        <p:sp>
          <p:nvSpPr>
            <p:cNvPr id="17" name="TextBox 16">
              <a:extLst>
                <a:ext uri="{FF2B5EF4-FFF2-40B4-BE49-F238E27FC236}">
                  <a16:creationId xmlns:a16="http://schemas.microsoft.com/office/drawing/2014/main" id="{0B44C12D-AB03-609C-6BE4-22E339EDFFE6}"/>
                </a:ext>
              </a:extLst>
            </p:cNvPr>
            <p:cNvSpPr txBox="1"/>
            <p:nvPr/>
          </p:nvSpPr>
          <p:spPr>
            <a:xfrm>
              <a:off x="6571387" y="1489017"/>
              <a:ext cx="5028324" cy="430920"/>
            </a:xfrm>
            <a:prstGeom prst="rect">
              <a:avLst/>
            </a:prstGeom>
            <a:noFill/>
          </p:spPr>
          <p:txBody>
            <a:bodyPr wrap="none" rtlCol="0">
              <a:spAutoFit/>
            </a:bodyPr>
            <a:lstStyle/>
            <a:p>
              <a:pPr algn="ctr" fontAlgn="base">
                <a:spcBef>
                  <a:spcPct val="0"/>
                </a:spcBef>
                <a:spcAft>
                  <a:spcPct val="0"/>
                </a:spcAft>
                <a:defRPr/>
              </a:pPr>
              <a:r>
                <a:rPr lang="en-US" sz="1100" b="1" dirty="0">
                  <a:solidFill>
                    <a:srgbClr val="000000"/>
                  </a:solidFill>
                  <a:latin typeface="Arial" charset="0"/>
                  <a:cs typeface="Arial" charset="0"/>
                </a:rPr>
                <a:t>The lower the FCI, the higher the Prob{Failure}.</a:t>
              </a:r>
            </a:p>
          </p:txBody>
        </p:sp>
        <p:sp>
          <p:nvSpPr>
            <p:cNvPr id="18" name="TextBox 17">
              <a:extLst>
                <a:ext uri="{FF2B5EF4-FFF2-40B4-BE49-F238E27FC236}">
                  <a16:creationId xmlns:a16="http://schemas.microsoft.com/office/drawing/2014/main" id="{C5601360-68A8-D956-2FE5-F8CBF6CFD44D}"/>
                </a:ext>
              </a:extLst>
            </p:cNvPr>
            <p:cNvSpPr txBox="1"/>
            <p:nvPr/>
          </p:nvSpPr>
          <p:spPr>
            <a:xfrm>
              <a:off x="6704253" y="2835956"/>
              <a:ext cx="1991325" cy="354876"/>
            </a:xfrm>
            <a:prstGeom prst="rect">
              <a:avLst/>
            </a:prstGeom>
            <a:solidFill>
              <a:schemeClr val="bg1"/>
            </a:solidFill>
            <a:ln>
              <a:solidFill>
                <a:srgbClr val="0432FF"/>
              </a:solidFill>
            </a:ln>
          </p:spPr>
          <p:txBody>
            <a:bodyPr wrap="none" rtlCol="0">
              <a:spAutoFit/>
            </a:bodyPr>
            <a:lstStyle/>
            <a:p>
              <a:pPr fontAlgn="base">
                <a:spcBef>
                  <a:spcPct val="0"/>
                </a:spcBef>
                <a:spcAft>
                  <a:spcPct val="0"/>
                </a:spcAft>
                <a:defRPr/>
              </a:pPr>
              <a:r>
                <a:rPr lang="en-US" sz="800" dirty="0">
                  <a:solidFill>
                    <a:srgbClr val="0432FF"/>
                  </a:solidFill>
                  <a:latin typeface="Arial" charset="0"/>
                  <a:cs typeface="Arial" charset="0"/>
                </a:rPr>
                <a:t>P(Fail | FCI=100) = 8.2%</a:t>
              </a:r>
            </a:p>
          </p:txBody>
        </p:sp>
        <p:sp>
          <p:nvSpPr>
            <p:cNvPr id="19" name="TextBox 18">
              <a:extLst>
                <a:ext uri="{FF2B5EF4-FFF2-40B4-BE49-F238E27FC236}">
                  <a16:creationId xmlns:a16="http://schemas.microsoft.com/office/drawing/2014/main" id="{0A2C98A8-84D1-7053-2F39-B5301A6F2D0C}"/>
                </a:ext>
              </a:extLst>
            </p:cNvPr>
            <p:cNvSpPr txBox="1"/>
            <p:nvPr/>
          </p:nvSpPr>
          <p:spPr>
            <a:xfrm>
              <a:off x="7197970" y="3464453"/>
              <a:ext cx="1904345" cy="354876"/>
            </a:xfrm>
            <a:prstGeom prst="rect">
              <a:avLst/>
            </a:prstGeom>
            <a:solidFill>
              <a:schemeClr val="bg1"/>
            </a:solidFill>
            <a:ln>
              <a:solidFill>
                <a:schemeClr val="accent6">
                  <a:lumMod val="75000"/>
                </a:schemeClr>
              </a:solidFill>
            </a:ln>
          </p:spPr>
          <p:txBody>
            <a:bodyPr wrap="none" rtlCol="0">
              <a:spAutoFit/>
            </a:bodyPr>
            <a:lstStyle>
              <a:defPPr>
                <a:defRPr lang="en-US"/>
              </a:defPPr>
              <a:lvl1pPr>
                <a:defRPr sz="1400">
                  <a:solidFill>
                    <a:srgbClr val="0432FF"/>
                  </a:solidFill>
                </a:defRPr>
              </a:lvl1pPr>
            </a:lstStyle>
            <a:p>
              <a:pPr fontAlgn="base">
                <a:spcBef>
                  <a:spcPct val="0"/>
                </a:spcBef>
                <a:spcAft>
                  <a:spcPct val="0"/>
                </a:spcAft>
                <a:defRPr/>
              </a:pPr>
              <a:r>
                <a:rPr lang="en-US" sz="800" dirty="0">
                  <a:solidFill>
                    <a:srgbClr val="696A6A">
                      <a:lumMod val="75000"/>
                    </a:srgbClr>
                  </a:solidFill>
                  <a:latin typeface="Arial" charset="0"/>
                  <a:cs typeface="Arial" charset="0"/>
                </a:rPr>
                <a:t>P(Fail | FCI=97) = 8.8%</a:t>
              </a:r>
            </a:p>
          </p:txBody>
        </p:sp>
        <p:sp>
          <p:nvSpPr>
            <p:cNvPr id="20" name="Oval 19">
              <a:extLst>
                <a:ext uri="{FF2B5EF4-FFF2-40B4-BE49-F238E27FC236}">
                  <a16:creationId xmlns:a16="http://schemas.microsoft.com/office/drawing/2014/main" id="{1DAD1160-7B3C-CD82-E48F-415A8D8DD6DC}"/>
                </a:ext>
              </a:extLst>
            </p:cNvPr>
            <p:cNvSpPr>
              <a:spLocks noChangeAspect="1"/>
            </p:cNvSpPr>
            <p:nvPr/>
          </p:nvSpPr>
          <p:spPr>
            <a:xfrm>
              <a:off x="6691088" y="5137786"/>
              <a:ext cx="91440" cy="91440"/>
            </a:xfrm>
            <a:prstGeom prst="ellipse">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050">
                <a:solidFill>
                  <a:srgbClr val="FFFFFF"/>
                </a:solidFill>
                <a:latin typeface="Arial"/>
              </a:endParaRPr>
            </a:p>
          </p:txBody>
        </p:sp>
        <p:sp>
          <p:nvSpPr>
            <p:cNvPr id="21" name="Oval 20">
              <a:extLst>
                <a:ext uri="{FF2B5EF4-FFF2-40B4-BE49-F238E27FC236}">
                  <a16:creationId xmlns:a16="http://schemas.microsoft.com/office/drawing/2014/main" id="{6C4AF5A0-BCCF-C980-3B74-B4A3AC6A32CC}"/>
                </a:ext>
              </a:extLst>
            </p:cNvPr>
            <p:cNvSpPr>
              <a:spLocks noChangeAspect="1"/>
            </p:cNvSpPr>
            <p:nvPr/>
          </p:nvSpPr>
          <p:spPr>
            <a:xfrm>
              <a:off x="6843488" y="5116018"/>
              <a:ext cx="91440" cy="9144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050">
                <a:solidFill>
                  <a:srgbClr val="FFFFFF"/>
                </a:solidFill>
                <a:latin typeface="Arial"/>
              </a:endParaRPr>
            </a:p>
          </p:txBody>
        </p:sp>
        <p:cxnSp>
          <p:nvCxnSpPr>
            <p:cNvPr id="22" name="Straight Arrow Connector 21">
              <a:extLst>
                <a:ext uri="{FF2B5EF4-FFF2-40B4-BE49-F238E27FC236}">
                  <a16:creationId xmlns:a16="http://schemas.microsoft.com/office/drawing/2014/main" id="{0EFDCEB8-B392-8244-4966-51B527C75A6E}"/>
                </a:ext>
              </a:extLst>
            </p:cNvPr>
            <p:cNvCxnSpPr/>
            <p:nvPr/>
          </p:nvCxnSpPr>
          <p:spPr>
            <a:xfrm flipH="1">
              <a:off x="6736808" y="3143732"/>
              <a:ext cx="106680" cy="1972286"/>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4549E5-02F3-CA1C-EA3A-5350131AC1A9}"/>
                </a:ext>
              </a:extLst>
            </p:cNvPr>
            <p:cNvCxnSpPr>
              <a:cxnSpLocks/>
            </p:cNvCxnSpPr>
            <p:nvPr/>
          </p:nvCxnSpPr>
          <p:spPr>
            <a:xfrm flipH="1">
              <a:off x="6901095" y="3772231"/>
              <a:ext cx="358027" cy="129619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DB23CC5-C35B-9569-6B8D-373E73CB2385}"/>
                </a:ext>
              </a:extLst>
            </p:cNvPr>
            <p:cNvSpPr txBox="1"/>
            <p:nvPr/>
          </p:nvSpPr>
          <p:spPr>
            <a:xfrm>
              <a:off x="9009125" y="4921448"/>
              <a:ext cx="1991325" cy="354876"/>
            </a:xfrm>
            <a:prstGeom prst="rect">
              <a:avLst/>
            </a:prstGeom>
            <a:noFill/>
            <a:ln>
              <a:solidFill>
                <a:srgbClr val="7030A0"/>
              </a:solidFill>
            </a:ln>
          </p:spPr>
          <p:txBody>
            <a:bodyPr wrap="none" rtlCol="0">
              <a:spAutoFit/>
            </a:bodyPr>
            <a:lstStyle>
              <a:defPPr>
                <a:defRPr lang="en-US"/>
              </a:defPPr>
              <a:lvl1pPr>
                <a:defRPr sz="1400">
                  <a:solidFill>
                    <a:srgbClr val="0432FF"/>
                  </a:solidFill>
                </a:defRPr>
              </a:lvl1pPr>
            </a:lstStyle>
            <a:p>
              <a:pPr fontAlgn="base">
                <a:spcBef>
                  <a:spcPct val="0"/>
                </a:spcBef>
                <a:spcAft>
                  <a:spcPct val="0"/>
                </a:spcAft>
                <a:defRPr/>
              </a:pPr>
              <a:r>
                <a:rPr lang="en-US" sz="800" dirty="0">
                  <a:solidFill>
                    <a:srgbClr val="7030A0"/>
                  </a:solidFill>
                  <a:latin typeface="Arial" charset="0"/>
                  <a:cs typeface="Arial" charset="0"/>
                </a:rPr>
                <a:t>P(Fail | FCI=80) = 13.5%</a:t>
              </a:r>
            </a:p>
          </p:txBody>
        </p:sp>
        <p:sp>
          <p:nvSpPr>
            <p:cNvPr id="25" name="Oval 24">
              <a:extLst>
                <a:ext uri="{FF2B5EF4-FFF2-40B4-BE49-F238E27FC236}">
                  <a16:creationId xmlns:a16="http://schemas.microsoft.com/office/drawing/2014/main" id="{60026C18-9526-FC94-C53D-335B0C239FC7}"/>
                </a:ext>
              </a:extLst>
            </p:cNvPr>
            <p:cNvSpPr>
              <a:spLocks noChangeAspect="1"/>
            </p:cNvSpPr>
            <p:nvPr/>
          </p:nvSpPr>
          <p:spPr>
            <a:xfrm>
              <a:off x="7794174" y="4963618"/>
              <a:ext cx="91440" cy="914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050">
                <a:solidFill>
                  <a:srgbClr val="FFFFFF"/>
                </a:solidFill>
                <a:latin typeface="Arial"/>
              </a:endParaRPr>
            </a:p>
          </p:txBody>
        </p:sp>
        <p:cxnSp>
          <p:nvCxnSpPr>
            <p:cNvPr id="26" name="Straight Arrow Connector 25">
              <a:extLst>
                <a:ext uri="{FF2B5EF4-FFF2-40B4-BE49-F238E27FC236}">
                  <a16:creationId xmlns:a16="http://schemas.microsoft.com/office/drawing/2014/main" id="{4E7B15B2-3165-90F6-72E1-0C7AB746B17B}"/>
                </a:ext>
              </a:extLst>
            </p:cNvPr>
            <p:cNvCxnSpPr>
              <a:cxnSpLocks/>
            </p:cNvCxnSpPr>
            <p:nvPr/>
          </p:nvCxnSpPr>
          <p:spPr>
            <a:xfrm flipH="1">
              <a:off x="7936683" y="5009338"/>
              <a:ext cx="1077811"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06174E0A-14B0-E1C0-510E-27DA4D6F7A00}"/>
              </a:ext>
            </a:extLst>
          </p:cNvPr>
          <p:cNvSpPr txBox="1">
            <a:spLocks/>
          </p:cNvSpPr>
          <p:nvPr/>
        </p:nvSpPr>
        <p:spPr bwMode="auto">
          <a:xfrm>
            <a:off x="2000539" y="994007"/>
            <a:ext cx="4382513" cy="3943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3200" b="1">
                <a:solidFill>
                  <a:srgbClr val="0D609C"/>
                </a:solidFill>
                <a:latin typeface="+mj-lt"/>
                <a:ea typeface="ＭＳ Ｐゴシック" charset="-128"/>
                <a:cs typeface="ＭＳ Ｐゴシック" charset="-128"/>
              </a:defRPr>
            </a:lvl1pPr>
            <a:lvl2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2pPr>
            <a:lvl3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3pPr>
            <a:lvl4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4pPr>
            <a:lvl5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3200" b="1">
                <a:solidFill>
                  <a:srgbClr val="006600"/>
                </a:solidFill>
                <a:latin typeface="Georgia" charset="0"/>
              </a:defRPr>
            </a:lvl6pPr>
            <a:lvl7pPr marL="914400" algn="ctr" rtl="0" eaLnBrk="1" fontAlgn="base" hangingPunct="1">
              <a:spcBef>
                <a:spcPct val="0"/>
              </a:spcBef>
              <a:spcAft>
                <a:spcPct val="0"/>
              </a:spcAft>
              <a:defRPr sz="3200" b="1">
                <a:solidFill>
                  <a:srgbClr val="006600"/>
                </a:solidFill>
                <a:latin typeface="Georgia" charset="0"/>
              </a:defRPr>
            </a:lvl7pPr>
            <a:lvl8pPr marL="1371600" algn="ctr" rtl="0" eaLnBrk="1" fontAlgn="base" hangingPunct="1">
              <a:spcBef>
                <a:spcPct val="0"/>
              </a:spcBef>
              <a:spcAft>
                <a:spcPct val="0"/>
              </a:spcAft>
              <a:defRPr sz="3200" b="1">
                <a:solidFill>
                  <a:srgbClr val="006600"/>
                </a:solidFill>
                <a:latin typeface="Georgia" charset="0"/>
              </a:defRPr>
            </a:lvl8pPr>
            <a:lvl9pPr marL="1828800" algn="ctr" rtl="0" eaLnBrk="1" fontAlgn="base" hangingPunct="1">
              <a:spcBef>
                <a:spcPct val="0"/>
              </a:spcBef>
              <a:spcAft>
                <a:spcPct val="0"/>
              </a:spcAft>
              <a:defRPr sz="3200" b="1">
                <a:solidFill>
                  <a:srgbClr val="006600"/>
                </a:solidFill>
                <a:latin typeface="Georgia" charset="0"/>
              </a:defRPr>
            </a:lvl9pPr>
          </a:lstStyle>
          <a:p>
            <a:pPr algn="l"/>
            <a:r>
              <a:rPr lang="en-US" sz="2400" kern="0" dirty="0"/>
              <a:t>Game 3: </a:t>
            </a:r>
            <a:r>
              <a:rPr lang="en-US" sz="2400" i="1" kern="0" dirty="0"/>
              <a:t>Save Our System</a:t>
            </a:r>
          </a:p>
        </p:txBody>
      </p:sp>
      <p:sp>
        <p:nvSpPr>
          <p:cNvPr id="28" name="Title 1">
            <a:extLst>
              <a:ext uri="{FF2B5EF4-FFF2-40B4-BE49-F238E27FC236}">
                <a16:creationId xmlns:a16="http://schemas.microsoft.com/office/drawing/2014/main" id="{052002A8-5042-211D-E549-4CB1F2FC7642}"/>
              </a:ext>
            </a:extLst>
          </p:cNvPr>
          <p:cNvSpPr txBox="1">
            <a:spLocks/>
          </p:cNvSpPr>
          <p:nvPr/>
        </p:nvSpPr>
        <p:spPr bwMode="auto">
          <a:xfrm>
            <a:off x="116397" y="6197320"/>
            <a:ext cx="7637041" cy="3943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3200" b="1">
                <a:solidFill>
                  <a:srgbClr val="0D609C"/>
                </a:solidFill>
                <a:latin typeface="+mj-lt"/>
                <a:ea typeface="ＭＳ Ｐゴシック" charset="-128"/>
                <a:cs typeface="ＭＳ Ｐゴシック" charset="-128"/>
              </a:defRPr>
            </a:lvl1pPr>
            <a:lvl2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2pPr>
            <a:lvl3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3pPr>
            <a:lvl4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4pPr>
            <a:lvl5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3200" b="1">
                <a:solidFill>
                  <a:srgbClr val="006600"/>
                </a:solidFill>
                <a:latin typeface="Georgia" charset="0"/>
              </a:defRPr>
            </a:lvl6pPr>
            <a:lvl7pPr marL="914400" algn="ctr" rtl="0" eaLnBrk="1" fontAlgn="base" hangingPunct="1">
              <a:spcBef>
                <a:spcPct val="0"/>
              </a:spcBef>
              <a:spcAft>
                <a:spcPct val="0"/>
              </a:spcAft>
              <a:defRPr sz="3200" b="1">
                <a:solidFill>
                  <a:srgbClr val="006600"/>
                </a:solidFill>
                <a:latin typeface="Georgia" charset="0"/>
              </a:defRPr>
            </a:lvl7pPr>
            <a:lvl8pPr marL="1371600" algn="ctr" rtl="0" eaLnBrk="1" fontAlgn="base" hangingPunct="1">
              <a:spcBef>
                <a:spcPct val="0"/>
              </a:spcBef>
              <a:spcAft>
                <a:spcPct val="0"/>
              </a:spcAft>
              <a:defRPr sz="3200" b="1">
                <a:solidFill>
                  <a:srgbClr val="006600"/>
                </a:solidFill>
                <a:latin typeface="Georgia" charset="0"/>
              </a:defRPr>
            </a:lvl8pPr>
            <a:lvl9pPr marL="1828800" algn="ctr" rtl="0" eaLnBrk="1" fontAlgn="base" hangingPunct="1">
              <a:spcBef>
                <a:spcPct val="0"/>
              </a:spcBef>
              <a:spcAft>
                <a:spcPct val="0"/>
              </a:spcAft>
              <a:defRPr sz="3200" b="1">
                <a:solidFill>
                  <a:srgbClr val="006600"/>
                </a:solidFill>
                <a:latin typeface="Georgia" charset="0"/>
              </a:defRPr>
            </a:lvl9pPr>
          </a:lstStyle>
          <a:p>
            <a:r>
              <a:rPr lang="en-US" sz="2000" kern="0" dirty="0"/>
              <a:t>Repair? Replace? Maintain?  Budget and time constraints!</a:t>
            </a:r>
            <a:endParaRPr lang="en-US" sz="2000" i="1" kern="0" dirty="0"/>
          </a:p>
        </p:txBody>
      </p:sp>
    </p:spTree>
    <p:extLst>
      <p:ext uri="{BB962C8B-B14F-4D97-AF65-F5344CB8AC3E}">
        <p14:creationId xmlns:p14="http://schemas.microsoft.com/office/powerpoint/2010/main" val="1103354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EF63D93-256A-101B-1E8A-8916A7799FCE}"/>
              </a:ext>
            </a:extLst>
          </p:cNvPr>
          <p:cNvSpPr/>
          <p:nvPr/>
        </p:nvSpPr>
        <p:spPr>
          <a:xfrm>
            <a:off x="3588848" y="0"/>
            <a:ext cx="8603152" cy="6383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7605C-8281-03A1-C8AA-E1F4BAA8162F}"/>
              </a:ext>
            </a:extLst>
          </p:cNvPr>
          <p:cNvSpPr>
            <a:spLocks noGrp="1"/>
          </p:cNvSpPr>
          <p:nvPr>
            <p:ph type="title"/>
          </p:nvPr>
        </p:nvSpPr>
        <p:spPr>
          <a:xfrm>
            <a:off x="396608" y="222553"/>
            <a:ext cx="3105278" cy="951534"/>
          </a:xfrm>
        </p:spPr>
        <p:txBody>
          <a:bodyPr>
            <a:normAutofit fontScale="90000"/>
          </a:bodyPr>
          <a:lstStyle/>
          <a:p>
            <a:r>
              <a:rPr lang="en-US" dirty="0"/>
              <a:t>Training &amp; Education</a:t>
            </a:r>
          </a:p>
        </p:txBody>
      </p:sp>
      <p:pic>
        <p:nvPicPr>
          <p:cNvPr id="34" name="Picture 33">
            <a:extLst>
              <a:ext uri="{FF2B5EF4-FFF2-40B4-BE49-F238E27FC236}">
                <a16:creationId xmlns:a16="http://schemas.microsoft.com/office/drawing/2014/main" id="{378E4A20-7415-CA9D-E3C1-CCD4AA745AA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1855" y="1682096"/>
            <a:ext cx="3398249" cy="3742181"/>
          </a:xfrm>
          <a:prstGeom prst="rect">
            <a:avLst/>
          </a:prstGeom>
          <a:noFill/>
          <a:ln>
            <a:noFill/>
          </a:ln>
        </p:spPr>
      </p:pic>
      <p:pic>
        <p:nvPicPr>
          <p:cNvPr id="3" name="Content Placeholder 5">
            <a:extLst>
              <a:ext uri="{FF2B5EF4-FFF2-40B4-BE49-F238E27FC236}">
                <a16:creationId xmlns:a16="http://schemas.microsoft.com/office/drawing/2014/main" id="{DD1FD032-4AFA-2B34-20EF-C86092683135}"/>
              </a:ext>
            </a:extLst>
          </p:cNvPr>
          <p:cNvPicPr>
            <a:picLocks noGrp="1" noChangeAspect="1"/>
          </p:cNvPicPr>
          <p:nvPr>
            <p:ph idx="1"/>
          </p:nvPr>
        </p:nvPicPr>
        <p:blipFill>
          <a:blip r:embed="rId4"/>
          <a:stretch>
            <a:fillRect/>
          </a:stretch>
        </p:blipFill>
        <p:spPr>
          <a:xfrm>
            <a:off x="3859845" y="1389541"/>
            <a:ext cx="8229600" cy="2983349"/>
          </a:xfrm>
        </p:spPr>
      </p:pic>
      <p:sp>
        <p:nvSpPr>
          <p:cNvPr id="5" name="TextBox 4">
            <a:extLst>
              <a:ext uri="{FF2B5EF4-FFF2-40B4-BE49-F238E27FC236}">
                <a16:creationId xmlns:a16="http://schemas.microsoft.com/office/drawing/2014/main" id="{E9F1DFBC-C072-8241-5DED-2AAFB6E815A8}"/>
              </a:ext>
            </a:extLst>
          </p:cNvPr>
          <p:cNvSpPr txBox="1"/>
          <p:nvPr/>
        </p:nvSpPr>
        <p:spPr>
          <a:xfrm>
            <a:off x="6439779" y="1478971"/>
            <a:ext cx="5486400" cy="369332"/>
          </a:xfrm>
          <a:prstGeom prst="rect">
            <a:avLst/>
          </a:prstGeom>
          <a:solidFill>
            <a:schemeClr val="bg1"/>
          </a:solidFill>
          <a:ln>
            <a:solidFill>
              <a:schemeClr val="tx1"/>
            </a:solidFill>
          </a:ln>
        </p:spPr>
        <p:txBody>
          <a:bodyPr wrap="square" rtlCol="0">
            <a:spAutoFit/>
          </a:bodyPr>
          <a:lstStyle/>
          <a:p>
            <a:r>
              <a:rPr lang="en-US" b="1" dirty="0"/>
              <a:t>NAVFAC Civil Engineering Corps Officer School (CECOS) </a:t>
            </a:r>
            <a:endParaRPr lang="en-US" dirty="0"/>
          </a:p>
        </p:txBody>
      </p:sp>
      <p:grpSp>
        <p:nvGrpSpPr>
          <p:cNvPr id="6" name="Group 5">
            <a:extLst>
              <a:ext uri="{FF2B5EF4-FFF2-40B4-BE49-F238E27FC236}">
                <a16:creationId xmlns:a16="http://schemas.microsoft.com/office/drawing/2014/main" id="{A8185FC1-DA43-AD67-C349-6D83E907667D}"/>
              </a:ext>
            </a:extLst>
          </p:cNvPr>
          <p:cNvGrpSpPr/>
          <p:nvPr/>
        </p:nvGrpSpPr>
        <p:grpSpPr>
          <a:xfrm>
            <a:off x="9041445" y="1942019"/>
            <a:ext cx="2895600" cy="1076416"/>
            <a:chOff x="5715000" y="5100917"/>
            <a:chExt cx="3103325" cy="1194287"/>
          </a:xfrm>
        </p:grpSpPr>
        <p:sp>
          <p:nvSpPr>
            <p:cNvPr id="7" name="Rectangle 6">
              <a:extLst>
                <a:ext uri="{FF2B5EF4-FFF2-40B4-BE49-F238E27FC236}">
                  <a16:creationId xmlns:a16="http://schemas.microsoft.com/office/drawing/2014/main" id="{483064AA-B3BA-4BF9-487E-28AAA885C271}"/>
                </a:ext>
              </a:extLst>
            </p:cNvPr>
            <p:cNvSpPr/>
            <p:nvPr/>
          </p:nvSpPr>
          <p:spPr>
            <a:xfrm>
              <a:off x="5715000" y="5100917"/>
              <a:ext cx="3103325" cy="119428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4" descr="Civil Engineer Corps — Hampton Roads Seabee Ball">
              <a:extLst>
                <a:ext uri="{FF2B5EF4-FFF2-40B4-BE49-F238E27FC236}">
                  <a16:creationId xmlns:a16="http://schemas.microsoft.com/office/drawing/2014/main" id="{4491567E-B448-E5E3-0CA7-76329433F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853" y="5176708"/>
              <a:ext cx="1027827" cy="10249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Naval Civil Engineer Corps Officers School: Home - NETC">
              <a:extLst>
                <a:ext uri="{FF2B5EF4-FFF2-40B4-BE49-F238E27FC236}">
                  <a16:creationId xmlns:a16="http://schemas.microsoft.com/office/drawing/2014/main" id="{11DFAEEA-A876-C22F-6446-A1922BA9E5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5109547"/>
              <a:ext cx="865528" cy="11388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s and Seals">
              <a:extLst>
                <a:ext uri="{FF2B5EF4-FFF2-40B4-BE49-F238E27FC236}">
                  <a16:creationId xmlns:a16="http://schemas.microsoft.com/office/drawing/2014/main" id="{DE6C4F96-3F22-7B32-ED30-09904D0F3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9194" y="5207526"/>
              <a:ext cx="951736" cy="96329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D9FE657C-531E-B2CC-7B76-8AF9EF7DB64A}"/>
              </a:ext>
            </a:extLst>
          </p:cNvPr>
          <p:cNvPicPr>
            <a:picLocks noChangeAspect="1"/>
          </p:cNvPicPr>
          <p:nvPr/>
        </p:nvPicPr>
        <p:blipFill rotWithShape="1">
          <a:blip r:embed="rId8"/>
          <a:srcRect l="15686" t="7517" r="7291" b="27587"/>
          <a:stretch/>
        </p:blipFill>
        <p:spPr>
          <a:xfrm>
            <a:off x="3859846" y="4472818"/>
            <a:ext cx="3666327" cy="2316787"/>
          </a:xfrm>
          <a:prstGeom prst="rect">
            <a:avLst/>
          </a:prstGeom>
          <a:ln w="76200">
            <a:noFill/>
          </a:ln>
        </p:spPr>
      </p:pic>
      <p:pic>
        <p:nvPicPr>
          <p:cNvPr id="12" name="Picture 2" descr="logo">
            <a:extLst>
              <a:ext uri="{FF2B5EF4-FFF2-40B4-BE49-F238E27FC236}">
                <a16:creationId xmlns:a16="http://schemas.microsoft.com/office/drawing/2014/main" id="{DE6A6449-C450-C4E1-343F-82F8B5BAB8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5245" y="4542435"/>
            <a:ext cx="1026840" cy="12692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D3C4BC6-1293-D3E3-431F-ACC1174C9600}"/>
              </a:ext>
            </a:extLst>
          </p:cNvPr>
          <p:cNvSpPr txBox="1"/>
          <p:nvPr/>
        </p:nvSpPr>
        <p:spPr>
          <a:xfrm>
            <a:off x="7607300" y="5657671"/>
            <a:ext cx="4584700" cy="1200329"/>
          </a:xfrm>
          <a:prstGeom prst="rect">
            <a:avLst/>
          </a:prstGeom>
          <a:noFill/>
        </p:spPr>
        <p:txBody>
          <a:bodyPr wrap="square">
            <a:spAutoFit/>
          </a:bodyPr>
          <a:lstStyle/>
          <a:p>
            <a:r>
              <a:rPr lang="en-US" b="1" dirty="0">
                <a:solidFill>
                  <a:srgbClr val="33859B"/>
                </a:solidFill>
                <a:latin typeface="Arial"/>
                <a:cs typeface="Arial"/>
              </a:rPr>
              <a:t>Oct 2023: NATO LITPOLUKR Brigade Critical Energy Infrastructure Protection &amp; Resilience Short Course for Ukraine </a:t>
            </a:r>
          </a:p>
          <a:p>
            <a:r>
              <a:rPr lang="en-US" b="1" dirty="0">
                <a:solidFill>
                  <a:srgbClr val="33859B"/>
                </a:solidFill>
                <a:latin typeface="Arial"/>
                <a:cs typeface="Arial"/>
              </a:rPr>
              <a:t>(Lublin, Poland)</a:t>
            </a:r>
          </a:p>
        </p:txBody>
      </p:sp>
      <p:sp>
        <p:nvSpPr>
          <p:cNvPr id="14" name="TextBox 13">
            <a:extLst>
              <a:ext uri="{FF2B5EF4-FFF2-40B4-BE49-F238E27FC236}">
                <a16:creationId xmlns:a16="http://schemas.microsoft.com/office/drawing/2014/main" id="{EF4F1E99-A64D-FC5C-2284-7D4987D56F42}"/>
              </a:ext>
            </a:extLst>
          </p:cNvPr>
          <p:cNvSpPr txBox="1"/>
          <p:nvPr/>
        </p:nvSpPr>
        <p:spPr>
          <a:xfrm>
            <a:off x="7594601" y="4405351"/>
            <a:ext cx="4494845" cy="923330"/>
          </a:xfrm>
          <a:prstGeom prst="rect">
            <a:avLst/>
          </a:prstGeom>
          <a:noFill/>
        </p:spPr>
        <p:txBody>
          <a:bodyPr wrap="square">
            <a:spAutoFit/>
          </a:bodyPr>
          <a:lstStyle/>
          <a:p>
            <a:pPr algn="r"/>
            <a:r>
              <a:rPr lang="en-US" b="1" dirty="0">
                <a:latin typeface="Arial"/>
                <a:cs typeface="Arial"/>
              </a:rPr>
              <a:t>June 2022: CECOS Intermediate Public Works Department (PWD) Course</a:t>
            </a:r>
          </a:p>
          <a:p>
            <a:pPr algn="r"/>
            <a:r>
              <a:rPr lang="en-US" b="1" dirty="0">
                <a:latin typeface="Arial"/>
                <a:cs typeface="Arial"/>
              </a:rPr>
              <a:t>(</a:t>
            </a:r>
            <a:r>
              <a:rPr lang="en-US" dirty="0">
                <a:latin typeface="Arial"/>
                <a:cs typeface="Arial"/>
              </a:rPr>
              <a:t>Port Hueneme, CA)</a:t>
            </a:r>
            <a:endParaRPr lang="en-US" dirty="0"/>
          </a:p>
        </p:txBody>
      </p:sp>
      <p:sp>
        <p:nvSpPr>
          <p:cNvPr id="15" name="Title 1">
            <a:extLst>
              <a:ext uri="{FF2B5EF4-FFF2-40B4-BE49-F238E27FC236}">
                <a16:creationId xmlns:a16="http://schemas.microsoft.com/office/drawing/2014/main" id="{9C85F465-93D9-2B53-B720-D6CE9D532376}"/>
              </a:ext>
            </a:extLst>
          </p:cNvPr>
          <p:cNvSpPr txBox="1">
            <a:spLocks/>
          </p:cNvSpPr>
          <p:nvPr/>
        </p:nvSpPr>
        <p:spPr>
          <a:xfrm>
            <a:off x="3859845" y="310880"/>
            <a:ext cx="8138556" cy="584775"/>
          </a:xfrm>
          <a:prstGeom prst="rect">
            <a:avLst/>
          </a:prstGeom>
          <a:noFill/>
        </p:spPr>
        <p:txBody>
          <a:bodyPr wrap="square">
            <a:spAutoFit/>
          </a:bodyPr>
          <a:lstStyle>
            <a:defPPr>
              <a:defRPr lang="en-US"/>
            </a:defPPr>
            <a:lvl1pPr>
              <a:defRPr b="1">
                <a:solidFill>
                  <a:srgbClr val="33859B"/>
                </a:solidFill>
                <a:latin typeface="Arial"/>
                <a:cs typeface="Arial"/>
              </a:defRPr>
            </a:lvl1pPr>
          </a:lstStyle>
          <a:p>
            <a:pPr algn="ctr"/>
            <a:r>
              <a:rPr lang="en-US" sz="3200" dirty="0">
                <a:latin typeface="+mn-lt"/>
              </a:rPr>
              <a:t>We have held 18+ </a:t>
            </a:r>
            <a:r>
              <a:rPr lang="en-US" sz="3200" dirty="0" err="1">
                <a:latin typeface="+mn-lt"/>
              </a:rPr>
              <a:t>Dysruption</a:t>
            </a:r>
            <a:r>
              <a:rPr lang="en-US" sz="3200" dirty="0">
                <a:latin typeface="+mn-lt"/>
              </a:rPr>
              <a:t> training sessions</a:t>
            </a:r>
          </a:p>
        </p:txBody>
      </p:sp>
      <p:sp>
        <p:nvSpPr>
          <p:cNvPr id="16" name="Slide Number Placeholder 3">
            <a:extLst>
              <a:ext uri="{FF2B5EF4-FFF2-40B4-BE49-F238E27FC236}">
                <a16:creationId xmlns:a16="http://schemas.microsoft.com/office/drawing/2014/main" id="{F9DEB976-5B38-A840-8A4F-6B656FF689AC}"/>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22</a:t>
            </a:fld>
            <a:endParaRPr lang="en-US" dirty="0"/>
          </a:p>
        </p:txBody>
      </p:sp>
    </p:spTree>
    <p:extLst>
      <p:ext uri="{BB962C8B-B14F-4D97-AF65-F5344CB8AC3E}">
        <p14:creationId xmlns:p14="http://schemas.microsoft.com/office/powerpoint/2010/main" val="3147333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62DAB-299F-774E-B3B8-C447178A7103}"/>
              </a:ext>
            </a:extLst>
          </p:cNvPr>
          <p:cNvSpPr>
            <a:spLocks noGrp="1"/>
          </p:cNvSpPr>
          <p:nvPr>
            <p:ph type="title"/>
          </p:nvPr>
        </p:nvSpPr>
        <p:spPr/>
        <p:txBody>
          <a:bodyPr>
            <a:normAutofit fontScale="90000"/>
          </a:bodyPr>
          <a:lstStyle/>
          <a:p>
            <a:r>
              <a:rPr lang="en-US" dirty="0"/>
              <a:t>Training techniques, exercises, and experiences to accelerate development of expertise for adaptive response to </a:t>
            </a:r>
            <a:r>
              <a:rPr lang="en-US" u="sng" dirty="0"/>
              <a:t>surprise</a:t>
            </a:r>
          </a:p>
        </p:txBody>
      </p:sp>
      <p:pic>
        <p:nvPicPr>
          <p:cNvPr id="5" name="Picture 4">
            <a:extLst>
              <a:ext uri="{FF2B5EF4-FFF2-40B4-BE49-F238E27FC236}">
                <a16:creationId xmlns:a16="http://schemas.microsoft.com/office/drawing/2014/main" id="{282C9650-6E15-1741-A7FA-ECF5DBA2F3A7}"/>
              </a:ext>
            </a:extLst>
          </p:cNvPr>
          <p:cNvPicPr/>
          <p:nvPr/>
        </p:nvPicPr>
        <p:blipFill>
          <a:blip r:embed="rId3">
            <a:extLst>
              <a:ext uri="{28A0092B-C50C-407E-A947-70E740481C1C}">
                <a14:useLocalDpi xmlns:a14="http://schemas.microsoft.com/office/drawing/2010/main" val="0"/>
              </a:ext>
            </a:extLst>
          </a:blip>
          <a:stretch>
            <a:fillRect/>
          </a:stretch>
        </p:blipFill>
        <p:spPr>
          <a:xfrm>
            <a:off x="-1" y="2225805"/>
            <a:ext cx="5392263" cy="3580275"/>
          </a:xfrm>
          <a:prstGeom prst="rect">
            <a:avLst/>
          </a:prstGeom>
        </p:spPr>
      </p:pic>
      <p:sp>
        <p:nvSpPr>
          <p:cNvPr id="9" name="Content Placeholder 4">
            <a:extLst>
              <a:ext uri="{FF2B5EF4-FFF2-40B4-BE49-F238E27FC236}">
                <a16:creationId xmlns:a16="http://schemas.microsoft.com/office/drawing/2014/main" id="{FD5B26AC-6366-294C-8458-41B5D8579E31}"/>
              </a:ext>
            </a:extLst>
          </p:cNvPr>
          <p:cNvSpPr txBox="1">
            <a:spLocks/>
          </p:cNvSpPr>
          <p:nvPr/>
        </p:nvSpPr>
        <p:spPr>
          <a:xfrm>
            <a:off x="434576" y="1753923"/>
            <a:ext cx="5000795" cy="471882"/>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latin typeface="Arial Narrow" panose="020B0604020202020204" pitchFamily="34" charset="0"/>
                <a:cs typeface="Arial Narrow" panose="020B0604020202020204" pitchFamily="34" charset="0"/>
              </a:rPr>
              <a:t>How to create </a:t>
            </a:r>
            <a:r>
              <a:rPr lang="en-US" sz="2000" b="1" i="1" dirty="0">
                <a:latin typeface="Arial Narrow" panose="020B0604020202020204" pitchFamily="34" charset="0"/>
                <a:cs typeface="Arial Narrow" panose="020B0604020202020204" pitchFamily="34" charset="0"/>
              </a:rPr>
              <a:t>controlled conditions of surprise?</a:t>
            </a:r>
          </a:p>
          <a:p>
            <a:pPr marL="0" indent="0">
              <a:buNone/>
            </a:pPr>
            <a:endParaRPr lang="en-US" sz="2000" b="1" i="1" dirty="0">
              <a:latin typeface="Calibri" panose="020F0502020204030204" pitchFamily="34" charset="0"/>
              <a:cs typeface="Calibri" panose="020F0502020204030204" pitchFamily="34" charset="0"/>
            </a:endParaRPr>
          </a:p>
        </p:txBody>
      </p:sp>
      <p:pic>
        <p:nvPicPr>
          <p:cNvPr id="6" name="Content Placeholder 5">
            <a:extLst>
              <a:ext uri="{FF2B5EF4-FFF2-40B4-BE49-F238E27FC236}">
                <a16:creationId xmlns:a16="http://schemas.microsoft.com/office/drawing/2014/main" id="{BBE7E22E-C15C-5405-C023-806965C52A5D}"/>
              </a:ext>
            </a:extLst>
          </p:cNvPr>
          <p:cNvPicPr>
            <a:picLocks noChangeAspect="1"/>
          </p:cNvPicPr>
          <p:nvPr/>
        </p:nvPicPr>
        <p:blipFill rotWithShape="1">
          <a:blip r:embed="rId4"/>
          <a:srcRect l="19380" t="79820" r="19645" b="5274"/>
          <a:stretch/>
        </p:blipFill>
        <p:spPr bwMode="auto">
          <a:xfrm>
            <a:off x="9947525" y="4217693"/>
            <a:ext cx="2144827" cy="1588387"/>
          </a:xfrm>
          <a:prstGeom prst="rect">
            <a:avLst/>
          </a:prstGeom>
          <a:noFill/>
          <a:ln w="9525">
            <a:solidFill>
              <a:schemeClr val="tx1"/>
            </a:solidFill>
            <a:miter lim="800000"/>
            <a:headEnd/>
            <a:tailEnd/>
          </a:ln>
        </p:spPr>
      </p:pic>
      <p:pic>
        <p:nvPicPr>
          <p:cNvPr id="7" name="Content Placeholder 5">
            <a:extLst>
              <a:ext uri="{FF2B5EF4-FFF2-40B4-BE49-F238E27FC236}">
                <a16:creationId xmlns:a16="http://schemas.microsoft.com/office/drawing/2014/main" id="{3AC1527C-ECAB-8F9B-EBE7-5F372A458A57}"/>
              </a:ext>
            </a:extLst>
          </p:cNvPr>
          <p:cNvPicPr>
            <a:picLocks noChangeAspect="1"/>
          </p:cNvPicPr>
          <p:nvPr/>
        </p:nvPicPr>
        <p:blipFill rotWithShape="1">
          <a:blip r:embed="rId4"/>
          <a:srcRect l="19945" t="6948" r="19080" b="78434"/>
          <a:stretch/>
        </p:blipFill>
        <p:spPr bwMode="auto">
          <a:xfrm>
            <a:off x="5494091" y="2551955"/>
            <a:ext cx="2142242" cy="1588387"/>
          </a:xfrm>
          <a:prstGeom prst="rect">
            <a:avLst/>
          </a:prstGeom>
          <a:noFill/>
          <a:ln w="9525">
            <a:solidFill>
              <a:schemeClr val="tx1"/>
            </a:solidFill>
            <a:miter lim="800000"/>
            <a:headEnd/>
            <a:tailEnd/>
          </a:ln>
        </p:spPr>
      </p:pic>
      <p:pic>
        <p:nvPicPr>
          <p:cNvPr id="8" name="Content Placeholder 5">
            <a:extLst>
              <a:ext uri="{FF2B5EF4-FFF2-40B4-BE49-F238E27FC236}">
                <a16:creationId xmlns:a16="http://schemas.microsoft.com/office/drawing/2014/main" id="{5FA77F35-809D-93CC-7F3A-39D1EFCA9671}"/>
              </a:ext>
            </a:extLst>
          </p:cNvPr>
          <p:cNvPicPr>
            <a:picLocks noChangeAspect="1"/>
          </p:cNvPicPr>
          <p:nvPr/>
        </p:nvPicPr>
        <p:blipFill rotWithShape="1">
          <a:blip r:embed="rId4"/>
          <a:srcRect l="19644" t="25004" r="19381" b="60091"/>
          <a:stretch/>
        </p:blipFill>
        <p:spPr bwMode="auto">
          <a:xfrm>
            <a:off x="5494091" y="4221405"/>
            <a:ext cx="2144830" cy="1588388"/>
          </a:xfrm>
          <a:prstGeom prst="rect">
            <a:avLst/>
          </a:prstGeom>
          <a:noFill/>
          <a:ln w="9525">
            <a:solidFill>
              <a:schemeClr val="tx1"/>
            </a:solidFill>
            <a:miter lim="800000"/>
            <a:headEnd/>
            <a:tailEnd/>
          </a:ln>
        </p:spPr>
      </p:pic>
      <p:pic>
        <p:nvPicPr>
          <p:cNvPr id="10" name="Content Placeholder 5">
            <a:extLst>
              <a:ext uri="{FF2B5EF4-FFF2-40B4-BE49-F238E27FC236}">
                <a16:creationId xmlns:a16="http://schemas.microsoft.com/office/drawing/2014/main" id="{9E49A5B4-6659-959C-19EA-7FD252287B6E}"/>
              </a:ext>
            </a:extLst>
          </p:cNvPr>
          <p:cNvPicPr>
            <a:picLocks noChangeAspect="1"/>
          </p:cNvPicPr>
          <p:nvPr/>
        </p:nvPicPr>
        <p:blipFill rotWithShape="1">
          <a:blip r:embed="rId4"/>
          <a:srcRect l="19713" t="43276" r="19312" b="41818"/>
          <a:stretch/>
        </p:blipFill>
        <p:spPr bwMode="auto">
          <a:xfrm>
            <a:off x="7738161" y="2551955"/>
            <a:ext cx="2113179" cy="1588387"/>
          </a:xfrm>
          <a:prstGeom prst="rect">
            <a:avLst/>
          </a:prstGeom>
          <a:noFill/>
          <a:ln w="9525">
            <a:solidFill>
              <a:schemeClr val="tx1"/>
            </a:solidFill>
            <a:miter lim="800000"/>
            <a:headEnd/>
            <a:tailEnd/>
          </a:ln>
        </p:spPr>
      </p:pic>
      <p:pic>
        <p:nvPicPr>
          <p:cNvPr id="11" name="Content Placeholder 5">
            <a:extLst>
              <a:ext uri="{FF2B5EF4-FFF2-40B4-BE49-F238E27FC236}">
                <a16:creationId xmlns:a16="http://schemas.microsoft.com/office/drawing/2014/main" id="{3D5030E0-A0B4-28DD-DE60-118EEFC996C7}"/>
              </a:ext>
            </a:extLst>
          </p:cNvPr>
          <p:cNvPicPr>
            <a:picLocks noChangeAspect="1"/>
          </p:cNvPicPr>
          <p:nvPr/>
        </p:nvPicPr>
        <p:blipFill rotWithShape="1">
          <a:blip r:embed="rId4"/>
          <a:srcRect l="19514" t="61548" r="19512" b="23546"/>
          <a:stretch/>
        </p:blipFill>
        <p:spPr bwMode="auto">
          <a:xfrm>
            <a:off x="7720810" y="4221407"/>
            <a:ext cx="2144828" cy="1588387"/>
          </a:xfrm>
          <a:prstGeom prst="rect">
            <a:avLst/>
          </a:prstGeom>
          <a:noFill/>
          <a:ln w="9525">
            <a:solidFill>
              <a:schemeClr val="tx1"/>
            </a:solidFill>
            <a:miter lim="800000"/>
            <a:headEnd/>
            <a:tailEnd/>
          </a:ln>
        </p:spPr>
      </p:pic>
      <p:sp>
        <p:nvSpPr>
          <p:cNvPr id="13" name="TextBox 12">
            <a:extLst>
              <a:ext uri="{FF2B5EF4-FFF2-40B4-BE49-F238E27FC236}">
                <a16:creationId xmlns:a16="http://schemas.microsoft.com/office/drawing/2014/main" id="{AA2EF351-137C-0B5A-E38F-A8DD54F01A47}"/>
              </a:ext>
            </a:extLst>
          </p:cNvPr>
          <p:cNvSpPr txBox="1"/>
          <p:nvPr/>
        </p:nvSpPr>
        <p:spPr>
          <a:xfrm>
            <a:off x="10083033" y="2826550"/>
            <a:ext cx="1752295" cy="830997"/>
          </a:xfrm>
          <a:prstGeom prst="rect">
            <a:avLst/>
          </a:prstGeom>
          <a:noFill/>
        </p:spPr>
        <p:txBody>
          <a:bodyPr wrap="square" rtlCol="0">
            <a:spAutoFit/>
          </a:bodyPr>
          <a:lstStyle/>
          <a:p>
            <a:r>
              <a:rPr lang="en-US" sz="2400" b="1" dirty="0"/>
              <a:t>Five Sources of Surprise</a:t>
            </a:r>
          </a:p>
        </p:txBody>
      </p:sp>
      <p:sp>
        <p:nvSpPr>
          <p:cNvPr id="20" name="TextBox 19">
            <a:extLst>
              <a:ext uri="{FF2B5EF4-FFF2-40B4-BE49-F238E27FC236}">
                <a16:creationId xmlns:a16="http://schemas.microsoft.com/office/drawing/2014/main" id="{8431D526-B16A-107F-9572-E47A4B0558EC}"/>
              </a:ext>
            </a:extLst>
          </p:cNvPr>
          <p:cNvSpPr txBox="1"/>
          <p:nvPr/>
        </p:nvSpPr>
        <p:spPr>
          <a:xfrm>
            <a:off x="6565212" y="1636508"/>
            <a:ext cx="4886863" cy="707886"/>
          </a:xfrm>
          <a:prstGeom prst="rect">
            <a:avLst/>
          </a:prstGeom>
          <a:noFill/>
        </p:spPr>
        <p:txBody>
          <a:bodyPr wrap="square">
            <a:spAutoFit/>
          </a:bodyPr>
          <a:lstStyle/>
          <a:p>
            <a:pPr algn="ctr"/>
            <a:r>
              <a:rPr lang="en-US" sz="2000" b="0" dirty="0">
                <a:latin typeface="Arial" panose="020B0604020202020204" pitchFamily="34" charset="0"/>
                <a:cs typeface="Arial" panose="020B0604020202020204" pitchFamily="34" charset="0"/>
              </a:rPr>
              <a:t>Surprise takes place when</a:t>
            </a:r>
          </a:p>
          <a:p>
            <a:pPr algn="ctr"/>
            <a:r>
              <a:rPr lang="en-US" sz="2000" b="1" i="1" dirty="0">
                <a:latin typeface="Arial" panose="020B0604020202020204" pitchFamily="34" charset="0"/>
                <a:cs typeface="Arial" panose="020B0604020202020204" pitchFamily="34" charset="0"/>
              </a:rPr>
              <a:t>experience breaks from expectation</a:t>
            </a:r>
            <a:endParaRPr lang="en-US" sz="2000" b="1" dirty="0">
              <a:latin typeface="Arial" panose="020B0604020202020204" pitchFamily="34" charset="0"/>
              <a:cs typeface="Arial" panose="020B0604020202020204" pitchFamily="34" charset="0"/>
            </a:endParaRPr>
          </a:p>
        </p:txBody>
      </p:sp>
      <p:sp>
        <p:nvSpPr>
          <p:cNvPr id="3" name="Slide Number Placeholder 3">
            <a:extLst>
              <a:ext uri="{FF2B5EF4-FFF2-40B4-BE49-F238E27FC236}">
                <a16:creationId xmlns:a16="http://schemas.microsoft.com/office/drawing/2014/main" id="{EAAD5C41-A7F4-CCB4-157B-A6F555357B2C}"/>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23</a:t>
            </a:fld>
            <a:endParaRPr lang="en-US" dirty="0"/>
          </a:p>
        </p:txBody>
      </p:sp>
    </p:spTree>
    <p:extLst>
      <p:ext uri="{BB962C8B-B14F-4D97-AF65-F5344CB8AC3E}">
        <p14:creationId xmlns:p14="http://schemas.microsoft.com/office/powerpoint/2010/main" val="233237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91134-276E-40AF-18F3-DC0940C5C439}"/>
              </a:ext>
            </a:extLst>
          </p:cNvPr>
          <p:cNvSpPr>
            <a:spLocks noGrp="1"/>
          </p:cNvSpPr>
          <p:nvPr>
            <p:ph type="title"/>
          </p:nvPr>
        </p:nvSpPr>
        <p:spPr/>
        <p:txBody>
          <a:bodyPr/>
          <a:lstStyle/>
          <a:p>
            <a:r>
              <a:rPr lang="en-US" dirty="0"/>
              <a:t>Key Messages</a:t>
            </a:r>
          </a:p>
        </p:txBody>
      </p:sp>
      <p:sp>
        <p:nvSpPr>
          <p:cNvPr id="3" name="Content Placeholder 2">
            <a:extLst>
              <a:ext uri="{FF2B5EF4-FFF2-40B4-BE49-F238E27FC236}">
                <a16:creationId xmlns:a16="http://schemas.microsoft.com/office/drawing/2014/main" id="{B99EAF8A-FBEE-C334-2455-676638312212}"/>
              </a:ext>
            </a:extLst>
          </p:cNvPr>
          <p:cNvSpPr>
            <a:spLocks noGrp="1"/>
          </p:cNvSpPr>
          <p:nvPr>
            <p:ph idx="1"/>
          </p:nvPr>
        </p:nvSpPr>
        <p:spPr>
          <a:xfrm>
            <a:off x="282802" y="1487277"/>
            <a:ext cx="11798836" cy="4560600"/>
          </a:xfrm>
        </p:spPr>
        <p:txBody>
          <a:bodyPr>
            <a:normAutofit lnSpcReduction="10000"/>
          </a:bodyPr>
          <a:lstStyle/>
          <a:p>
            <a:r>
              <a:rPr lang="en-US" dirty="0"/>
              <a:t>Surprise is inevitable – how can we be </a:t>
            </a:r>
            <a:r>
              <a:rPr lang="en-US" b="1" i="1" dirty="0"/>
              <a:t>“prepared to be unprepared” </a:t>
            </a:r>
            <a:r>
              <a:rPr lang="en-US" dirty="0"/>
              <a:t>?</a:t>
            </a:r>
          </a:p>
          <a:p>
            <a:endParaRPr lang="en-US" dirty="0"/>
          </a:p>
          <a:p>
            <a:r>
              <a:rPr lang="en-US" dirty="0"/>
              <a:t>There is a need for a new </a:t>
            </a:r>
            <a:r>
              <a:rPr lang="en-US" b="1" i="1" dirty="0"/>
              <a:t>theory of surprise</a:t>
            </a:r>
          </a:p>
          <a:p>
            <a:pPr marL="457200" lvl="1" indent="0">
              <a:buNone/>
            </a:pPr>
            <a:r>
              <a:rPr lang="en-US" sz="2800" dirty="0"/>
              <a:t>one that is connected to a deeper understanding of resilience</a:t>
            </a:r>
          </a:p>
          <a:p>
            <a:pPr marL="457200" lvl="1" indent="0">
              <a:buNone/>
            </a:pPr>
            <a:r>
              <a:rPr lang="en-US" sz="2800" dirty="0"/>
              <a:t>and focuses on processes not outcomes</a:t>
            </a:r>
          </a:p>
          <a:p>
            <a:endParaRPr lang="en-US" dirty="0"/>
          </a:p>
          <a:p>
            <a:r>
              <a:rPr lang="en-US" dirty="0"/>
              <a:t>New opportunities for </a:t>
            </a:r>
            <a:r>
              <a:rPr lang="en-US" b="1" i="1" dirty="0"/>
              <a:t>novel exercises and training </a:t>
            </a:r>
          </a:p>
          <a:p>
            <a:pPr lvl="1"/>
            <a:r>
              <a:rPr lang="en-US" sz="2800" dirty="0"/>
              <a:t>Dystopia – a sandbox for studying infrastructure in context</a:t>
            </a:r>
          </a:p>
          <a:p>
            <a:endParaRPr lang="en-US" dirty="0"/>
          </a:p>
          <a:p>
            <a:r>
              <a:rPr lang="en-US" dirty="0"/>
              <a:t> Ongoing work: connecting to climate surprise in game play</a:t>
            </a:r>
            <a:endParaRPr lang="en-US" b="1" i="1" dirty="0"/>
          </a:p>
        </p:txBody>
      </p:sp>
      <p:sp>
        <p:nvSpPr>
          <p:cNvPr id="5" name="Slide Number Placeholder 3">
            <a:extLst>
              <a:ext uri="{FF2B5EF4-FFF2-40B4-BE49-F238E27FC236}">
                <a16:creationId xmlns:a16="http://schemas.microsoft.com/office/drawing/2014/main" id="{49D1112E-3D02-E3D6-29D3-A1227C68629C}"/>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24</a:t>
            </a:fld>
            <a:endParaRPr lang="en-US" dirty="0"/>
          </a:p>
        </p:txBody>
      </p:sp>
    </p:spTree>
    <p:extLst>
      <p:ext uri="{BB962C8B-B14F-4D97-AF65-F5344CB8AC3E}">
        <p14:creationId xmlns:p14="http://schemas.microsoft.com/office/powerpoint/2010/main" val="1054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0B91-BF62-7FE0-455F-61A417FCB9A5}"/>
              </a:ext>
            </a:extLst>
          </p:cNvPr>
          <p:cNvSpPr>
            <a:spLocks noGrp="1"/>
          </p:cNvSpPr>
          <p:nvPr>
            <p:ph type="title"/>
          </p:nvPr>
        </p:nvSpPr>
        <p:spPr>
          <a:xfrm>
            <a:off x="8229600" y="222553"/>
            <a:ext cx="3605728" cy="951534"/>
          </a:xfrm>
        </p:spPr>
        <p:txBody>
          <a:bodyPr/>
          <a:lstStyle/>
          <a:p>
            <a:r>
              <a:rPr lang="en-US" dirty="0"/>
              <a:t>References</a:t>
            </a:r>
          </a:p>
        </p:txBody>
      </p:sp>
      <p:sp>
        <p:nvSpPr>
          <p:cNvPr id="4" name="Slide Number Placeholder 3">
            <a:extLst>
              <a:ext uri="{FF2B5EF4-FFF2-40B4-BE49-F238E27FC236}">
                <a16:creationId xmlns:a16="http://schemas.microsoft.com/office/drawing/2014/main" id="{1E6E5691-FECF-35D9-FF5E-5CF5A2023878}"/>
              </a:ext>
            </a:extLst>
          </p:cNvPr>
          <p:cNvSpPr>
            <a:spLocks noGrp="1"/>
          </p:cNvSpPr>
          <p:nvPr>
            <p:ph type="sldNum" sz="quarter" idx="12"/>
          </p:nvPr>
        </p:nvSpPr>
        <p:spPr/>
        <p:txBody>
          <a:bodyPr/>
          <a:lstStyle/>
          <a:p>
            <a:fld id="{99B1552A-2818-9B45-B83D-7E1DB4B1F484}" type="slidenum">
              <a:rPr lang="en-US" smtClean="0"/>
              <a:pPr/>
              <a:t>25</a:t>
            </a:fld>
            <a:endParaRPr lang="en-US"/>
          </a:p>
        </p:txBody>
      </p:sp>
      <p:pic>
        <p:nvPicPr>
          <p:cNvPr id="5" name="Picture 4">
            <a:extLst>
              <a:ext uri="{FF2B5EF4-FFF2-40B4-BE49-F238E27FC236}">
                <a16:creationId xmlns:a16="http://schemas.microsoft.com/office/drawing/2014/main" id="{0374C515-05BC-5175-08BE-AAF16B356FDC}"/>
              </a:ext>
            </a:extLst>
          </p:cNvPr>
          <p:cNvPicPr>
            <a:picLocks noChangeAspect="1"/>
          </p:cNvPicPr>
          <p:nvPr/>
        </p:nvPicPr>
        <p:blipFill>
          <a:blip r:embed="rId2"/>
          <a:stretch>
            <a:fillRect/>
          </a:stretch>
        </p:blipFill>
        <p:spPr>
          <a:xfrm>
            <a:off x="0" y="0"/>
            <a:ext cx="8086910" cy="3989336"/>
          </a:xfrm>
          <a:prstGeom prst="rect">
            <a:avLst/>
          </a:prstGeom>
          <a:ln>
            <a:solidFill>
              <a:schemeClr val="tx1"/>
            </a:solidFill>
          </a:ln>
        </p:spPr>
      </p:pic>
      <p:pic>
        <p:nvPicPr>
          <p:cNvPr id="6" name="Picture 5">
            <a:extLst>
              <a:ext uri="{FF2B5EF4-FFF2-40B4-BE49-F238E27FC236}">
                <a16:creationId xmlns:a16="http://schemas.microsoft.com/office/drawing/2014/main" id="{83215936-4877-D952-B989-7A0681B58298}"/>
              </a:ext>
            </a:extLst>
          </p:cNvPr>
          <p:cNvPicPr>
            <a:picLocks noChangeAspect="1"/>
          </p:cNvPicPr>
          <p:nvPr/>
        </p:nvPicPr>
        <p:blipFill>
          <a:blip r:embed="rId3"/>
          <a:stretch>
            <a:fillRect/>
          </a:stretch>
        </p:blipFill>
        <p:spPr>
          <a:xfrm>
            <a:off x="4994121" y="3456964"/>
            <a:ext cx="7197879" cy="3401035"/>
          </a:xfrm>
          <a:prstGeom prst="rect">
            <a:avLst/>
          </a:prstGeom>
          <a:ln>
            <a:solidFill>
              <a:schemeClr val="tx1"/>
            </a:solidFill>
          </a:ln>
        </p:spPr>
      </p:pic>
      <p:sp>
        <p:nvSpPr>
          <p:cNvPr id="3" name="Slide Number Placeholder 3">
            <a:extLst>
              <a:ext uri="{FF2B5EF4-FFF2-40B4-BE49-F238E27FC236}">
                <a16:creationId xmlns:a16="http://schemas.microsoft.com/office/drawing/2014/main" id="{24BA0304-3472-BD9B-7DD1-47CAF4CBB187}"/>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25</a:t>
            </a:fld>
            <a:endParaRPr lang="en-US" dirty="0"/>
          </a:p>
        </p:txBody>
      </p:sp>
      <p:sp>
        <p:nvSpPr>
          <p:cNvPr id="7" name="Google Shape;476;p50">
            <a:extLst>
              <a:ext uri="{FF2B5EF4-FFF2-40B4-BE49-F238E27FC236}">
                <a16:creationId xmlns:a16="http://schemas.microsoft.com/office/drawing/2014/main" id="{8A4B6BCE-0B55-F421-C2CE-7572642FD45B}"/>
              </a:ext>
            </a:extLst>
          </p:cNvPr>
          <p:cNvSpPr txBox="1"/>
          <p:nvPr/>
        </p:nvSpPr>
        <p:spPr>
          <a:xfrm>
            <a:off x="262874" y="3989336"/>
            <a:ext cx="4731247" cy="3385552"/>
          </a:xfrm>
          <a:prstGeom prst="rect">
            <a:avLst/>
          </a:prstGeom>
          <a:noFill/>
          <a:ln>
            <a:noFill/>
          </a:ln>
        </p:spPr>
        <p:txBody>
          <a:bodyPr spcFirstLastPara="1" wrap="square" lIns="45725" tIns="45725" rIns="45725" bIns="45725" anchor="t" anchorCtr="0">
            <a:spAutoFit/>
          </a:bodyPr>
          <a:lstStyle/>
          <a:p>
            <a:pPr marL="0" marR="0" lvl="0" indent="0" rtl="0">
              <a:lnSpc>
                <a:spcPct val="100000"/>
              </a:lnSpc>
              <a:spcBef>
                <a:spcPts val="600"/>
              </a:spcBef>
              <a:spcAft>
                <a:spcPts val="0"/>
              </a:spcAft>
              <a:buClr>
                <a:srgbClr val="000000"/>
              </a:buClr>
              <a:buSzPts val="1200"/>
              <a:buFont typeface="Arial"/>
              <a:buNone/>
            </a:pPr>
            <a:r>
              <a:rPr lang="en-US" sz="2400" b="1" i="0" u="none" strike="noStrike" cap="none" dirty="0">
                <a:solidFill>
                  <a:srgbClr val="00467A"/>
                </a:solidFill>
                <a:latin typeface="Arial" panose="020B0604020202020204" pitchFamily="34" charset="0"/>
                <a:ea typeface="Calibri"/>
                <a:cs typeface="Arial" panose="020B0604020202020204" pitchFamily="34" charset="0"/>
                <a:sym typeface="Calibri"/>
              </a:rPr>
              <a:t>Thank you for listening!</a:t>
            </a:r>
          </a:p>
          <a:p>
            <a:pPr marL="0" marR="0" lvl="0" indent="0" algn="l" rtl="0">
              <a:lnSpc>
                <a:spcPct val="100000"/>
              </a:lnSpc>
              <a:spcBef>
                <a:spcPts val="0"/>
              </a:spcBef>
              <a:spcAft>
                <a:spcPts val="0"/>
              </a:spcAft>
              <a:buClr>
                <a:srgbClr val="000000"/>
              </a:buClr>
              <a:buSzPts val="1200"/>
              <a:buFont typeface="Arial"/>
              <a:buNone/>
            </a:pPr>
            <a:endParaRPr lang="en-US" sz="2000" i="0" u="none" strike="noStrike" cap="none" dirty="0">
              <a:solidFill>
                <a:srgbClr val="00467A"/>
              </a:solidFill>
              <a:latin typeface="Arial" panose="020B0604020202020204" pitchFamily="34" charset="0"/>
              <a:ea typeface="Calibri"/>
              <a:cs typeface="Arial" panose="020B0604020202020204" pitchFamily="34" charset="0"/>
              <a:sym typeface="Calibri"/>
            </a:endParaRPr>
          </a:p>
          <a:p>
            <a:pPr marL="0" marR="0" lvl="0" indent="0" algn="l" rtl="0">
              <a:lnSpc>
                <a:spcPct val="100000"/>
              </a:lnSpc>
              <a:spcBef>
                <a:spcPts val="600"/>
              </a:spcBef>
              <a:spcAft>
                <a:spcPts val="0"/>
              </a:spcAft>
              <a:buClr>
                <a:srgbClr val="000000"/>
              </a:buClr>
              <a:buSzPts val="1200"/>
              <a:buFont typeface="Arial"/>
              <a:buNone/>
            </a:pPr>
            <a:r>
              <a:rPr lang="en-US" sz="2000" b="1" i="0" u="none" strike="noStrike" cap="none" dirty="0">
                <a:solidFill>
                  <a:srgbClr val="00467A"/>
                </a:solidFill>
                <a:latin typeface="Arial" panose="020B0604020202020204" pitchFamily="34" charset="0"/>
                <a:ea typeface="Calibri"/>
                <a:cs typeface="Arial" panose="020B0604020202020204" pitchFamily="34" charset="0"/>
                <a:sym typeface="Calibri"/>
              </a:rPr>
              <a:t>David Alderson (</a:t>
            </a:r>
            <a:r>
              <a:rPr lang="en-US" sz="2000" b="1" i="0" u="none" strike="noStrike" cap="none" dirty="0" err="1">
                <a:solidFill>
                  <a:srgbClr val="00467A"/>
                </a:solidFill>
                <a:latin typeface="Arial" panose="020B0604020202020204" pitchFamily="34" charset="0"/>
                <a:ea typeface="Calibri"/>
                <a:cs typeface="Arial" panose="020B0604020202020204" pitchFamily="34" charset="0"/>
                <a:sym typeface="Calibri"/>
              </a:rPr>
              <a:t>dlalders@nps.edu</a:t>
            </a:r>
            <a:r>
              <a:rPr lang="en-US" sz="2000" b="1" i="0" u="none" strike="noStrike" cap="none" dirty="0">
                <a:solidFill>
                  <a:srgbClr val="00467A"/>
                </a:solidFill>
                <a:latin typeface="Arial" panose="020B0604020202020204" pitchFamily="34" charset="0"/>
                <a:ea typeface="Calibri"/>
                <a:cs typeface="Arial" panose="020B0604020202020204" pitchFamily="34" charset="0"/>
                <a:sym typeface="Calibri"/>
              </a:rPr>
              <a:t>)</a:t>
            </a:r>
            <a:endParaRPr sz="2400" b="0" i="0" u="none" strike="noStrike" cap="none" dirty="0">
              <a:solidFill>
                <a:srgbClr val="000000"/>
              </a:solidFill>
              <a:latin typeface="Arial" panose="020B0604020202020204" pitchFamily="34" charset="0"/>
              <a:ea typeface="Calibri"/>
              <a:cs typeface="Arial" panose="020B0604020202020204" pitchFamily="34" charset="0"/>
              <a:sym typeface="Calibri"/>
            </a:endParaRPr>
          </a:p>
          <a:p>
            <a:pPr marL="0" marR="0" lvl="0" indent="0" algn="l" rtl="0">
              <a:lnSpc>
                <a:spcPct val="100000"/>
              </a:lnSpc>
              <a:spcBef>
                <a:spcPts val="0"/>
              </a:spcBef>
              <a:spcAft>
                <a:spcPts val="0"/>
              </a:spcAft>
              <a:buClr>
                <a:srgbClr val="000000"/>
              </a:buClr>
              <a:buSzPts val="1200"/>
              <a:buFont typeface="Arial"/>
              <a:buNone/>
            </a:pPr>
            <a:r>
              <a:rPr lang="en-US" sz="2000" b="0" i="0" u="none" strike="noStrike" cap="none" dirty="0">
                <a:solidFill>
                  <a:srgbClr val="00467A"/>
                </a:solidFill>
                <a:latin typeface="Arial" panose="020B0604020202020204" pitchFamily="34" charset="0"/>
                <a:ea typeface="Calibri"/>
                <a:cs typeface="Arial" panose="020B0604020202020204" pitchFamily="34" charset="0"/>
                <a:sym typeface="Calibri"/>
              </a:rPr>
              <a:t>Center for Infrastructure Defense </a:t>
            </a:r>
          </a:p>
          <a:p>
            <a:pPr marL="0" marR="0" lvl="0" indent="0" algn="l" rtl="0">
              <a:lnSpc>
                <a:spcPct val="100000"/>
              </a:lnSpc>
              <a:spcBef>
                <a:spcPts val="0"/>
              </a:spcBef>
              <a:spcAft>
                <a:spcPts val="0"/>
              </a:spcAft>
              <a:buClr>
                <a:srgbClr val="000000"/>
              </a:buClr>
              <a:buSzPts val="1200"/>
              <a:buFont typeface="Arial"/>
              <a:buNone/>
            </a:pPr>
            <a:r>
              <a:rPr lang="en-US" sz="2000" b="0" i="0" u="none" strike="noStrike" cap="none" dirty="0">
                <a:solidFill>
                  <a:srgbClr val="00467A"/>
                </a:solidFill>
                <a:latin typeface="Arial" panose="020B0604020202020204" pitchFamily="34" charset="0"/>
                <a:ea typeface="Calibri"/>
                <a:cs typeface="Arial" panose="020B0604020202020204" pitchFamily="34" charset="0"/>
                <a:sym typeface="Calibri"/>
              </a:rPr>
              <a:t>Operations Research Department </a:t>
            </a:r>
            <a:endParaRPr sz="2400" b="0" i="0" u="none" strike="noStrike" cap="none" dirty="0">
              <a:solidFill>
                <a:srgbClr val="000000"/>
              </a:solidFill>
              <a:latin typeface="Arial" panose="020B0604020202020204" pitchFamily="34" charset="0"/>
              <a:ea typeface="Calibri"/>
              <a:cs typeface="Arial" panose="020B0604020202020204" pitchFamily="34" charset="0"/>
              <a:sym typeface="Calibri"/>
            </a:endParaRPr>
          </a:p>
          <a:p>
            <a:pPr marL="0" marR="0" lvl="0" indent="0" algn="l" rtl="0">
              <a:lnSpc>
                <a:spcPct val="100000"/>
              </a:lnSpc>
              <a:spcBef>
                <a:spcPts val="0"/>
              </a:spcBef>
              <a:spcAft>
                <a:spcPts val="0"/>
              </a:spcAft>
              <a:buClr>
                <a:srgbClr val="000000"/>
              </a:buClr>
              <a:buSzPts val="1200"/>
              <a:buFont typeface="Arial"/>
              <a:buNone/>
            </a:pPr>
            <a:r>
              <a:rPr lang="en-US" sz="2000" b="0" i="0" u="none" strike="noStrike" cap="none" dirty="0">
                <a:solidFill>
                  <a:srgbClr val="00467A"/>
                </a:solidFill>
                <a:latin typeface="Arial" panose="020B0604020202020204" pitchFamily="34" charset="0"/>
                <a:ea typeface="Calibri"/>
                <a:cs typeface="Arial" panose="020B0604020202020204" pitchFamily="34" charset="0"/>
                <a:sym typeface="Calibri"/>
              </a:rPr>
              <a:t>Naval Postgraduate School</a:t>
            </a:r>
          </a:p>
          <a:p>
            <a:pPr marL="0" marR="0" lvl="0" indent="0" algn="l" rtl="0">
              <a:lnSpc>
                <a:spcPct val="100000"/>
              </a:lnSpc>
              <a:spcBef>
                <a:spcPts val="0"/>
              </a:spcBef>
              <a:spcAft>
                <a:spcPts val="0"/>
              </a:spcAft>
              <a:buClr>
                <a:srgbClr val="000000"/>
              </a:buClr>
              <a:buSzPts val="1200"/>
              <a:buFont typeface="Arial"/>
              <a:buNone/>
            </a:pPr>
            <a:endParaRPr lang="en-US" sz="2000" b="1" i="0" u="none" strike="noStrike" cap="none" dirty="0">
              <a:solidFill>
                <a:srgbClr val="00467A"/>
              </a:solidFill>
              <a:latin typeface="Arial" panose="020B0604020202020204" pitchFamily="34" charset="0"/>
              <a:ea typeface="Calibri"/>
              <a:cs typeface="Arial" panose="020B0604020202020204" pitchFamily="34" charset="0"/>
              <a:sym typeface="Calibri"/>
            </a:endParaRPr>
          </a:p>
          <a:p>
            <a:pPr marL="0" marR="0" lvl="0" indent="0" algn="l" rtl="0">
              <a:lnSpc>
                <a:spcPct val="100000"/>
              </a:lnSpc>
              <a:spcBef>
                <a:spcPts val="0"/>
              </a:spcBef>
              <a:spcAft>
                <a:spcPts val="0"/>
              </a:spcAft>
              <a:buClr>
                <a:srgbClr val="000000"/>
              </a:buClr>
              <a:buSzPts val="1200"/>
              <a:buFont typeface="Arial"/>
              <a:buNone/>
            </a:pPr>
            <a:r>
              <a:rPr lang="en-US" sz="2000" dirty="0">
                <a:solidFill>
                  <a:srgbClr val="00467A"/>
                </a:solidFill>
                <a:latin typeface="Arial" panose="020B0604020202020204" pitchFamily="34" charset="0"/>
                <a:ea typeface="Calibri"/>
                <a:cs typeface="Arial" panose="020B0604020202020204" pitchFamily="34" charset="0"/>
                <a:sym typeface="Calibri"/>
                <a:hlinkClick r:id="rId4"/>
              </a:rPr>
              <a:t>https://www.nps.edu/web/cid/</a:t>
            </a:r>
            <a:endParaRPr lang="en-US" sz="2000" dirty="0">
              <a:solidFill>
                <a:srgbClr val="00467A"/>
              </a:solidFill>
              <a:latin typeface="Arial" panose="020B0604020202020204" pitchFamily="34" charset="0"/>
              <a:ea typeface="Calibri"/>
              <a:cs typeface="Arial" panose="020B0604020202020204" pitchFamily="34" charset="0"/>
              <a:sym typeface="Calibri"/>
            </a:endParaRPr>
          </a:p>
          <a:p>
            <a:pPr marL="0" marR="0" lvl="0" indent="0" algn="l" rtl="0">
              <a:lnSpc>
                <a:spcPct val="100000"/>
              </a:lnSpc>
              <a:spcBef>
                <a:spcPts val="0"/>
              </a:spcBef>
              <a:spcAft>
                <a:spcPts val="0"/>
              </a:spcAft>
              <a:buClr>
                <a:srgbClr val="000000"/>
              </a:buClr>
              <a:buSzPts val="1200"/>
              <a:buFont typeface="Arial"/>
              <a:buNone/>
            </a:pPr>
            <a:endParaRPr lang="en-US" sz="2000" b="0" i="0" u="none" strike="noStrike" cap="none" dirty="0">
              <a:solidFill>
                <a:srgbClr val="00467A"/>
              </a:solidFill>
              <a:latin typeface="Arial" panose="020B0604020202020204" pitchFamily="34" charset="0"/>
              <a:ea typeface="Calibri"/>
              <a:cs typeface="Arial" panose="020B0604020202020204" pitchFamily="34" charset="0"/>
              <a:sym typeface="Calibri"/>
            </a:endParaRPr>
          </a:p>
          <a:p>
            <a:pPr marL="0" marR="0" lvl="0" indent="0" algn="l" rtl="0">
              <a:lnSpc>
                <a:spcPct val="100000"/>
              </a:lnSpc>
              <a:spcBef>
                <a:spcPts val="0"/>
              </a:spcBef>
              <a:spcAft>
                <a:spcPts val="0"/>
              </a:spcAft>
              <a:buClr>
                <a:srgbClr val="000000"/>
              </a:buClr>
              <a:buSzPts val="1200"/>
              <a:buFont typeface="Arial"/>
              <a:buNone/>
            </a:pPr>
            <a:endParaRPr sz="2000" b="1" i="0" u="none" strike="noStrike" cap="none" dirty="0">
              <a:solidFill>
                <a:srgbClr val="00467A"/>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4132348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6E52A-A23A-104E-9418-EDAB352BABE0}"/>
              </a:ext>
            </a:extLst>
          </p:cNvPr>
          <p:cNvSpPr>
            <a:spLocks noGrp="1"/>
          </p:cNvSpPr>
          <p:nvPr>
            <p:ph type="title"/>
          </p:nvPr>
        </p:nvSpPr>
        <p:spPr/>
        <p:txBody>
          <a:bodyPr>
            <a:normAutofit/>
          </a:bodyPr>
          <a:lstStyle/>
          <a:p>
            <a:r>
              <a:rPr lang="en-US" dirty="0"/>
              <a:t>We are living in a world of [climate-driven] </a:t>
            </a:r>
            <a:r>
              <a:rPr lang="en-US" i="1" dirty="0"/>
              <a:t>surprise</a:t>
            </a:r>
            <a:r>
              <a:rPr lang="en-US" dirty="0"/>
              <a:t>.</a:t>
            </a:r>
          </a:p>
        </p:txBody>
      </p:sp>
      <p:sp>
        <p:nvSpPr>
          <p:cNvPr id="13" name="TextBox 12">
            <a:extLst>
              <a:ext uri="{FF2B5EF4-FFF2-40B4-BE49-F238E27FC236}">
                <a16:creationId xmlns:a16="http://schemas.microsoft.com/office/drawing/2014/main" id="{3CE8136B-98DC-6C49-B605-9ADBA981A416}"/>
              </a:ext>
            </a:extLst>
          </p:cNvPr>
          <p:cNvSpPr txBox="1"/>
          <p:nvPr/>
        </p:nvSpPr>
        <p:spPr>
          <a:xfrm>
            <a:off x="3544599" y="5378127"/>
            <a:ext cx="3499626" cy="13644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Aug. 25, 2020: </a:t>
            </a:r>
            <a:r>
              <a:rPr kumimoji="0" lang="en-US" sz="1050" b="1" i="1"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The fiery consequences of extreme heat are not a surprise</a:t>
            </a:r>
            <a:r>
              <a:rPr kumimoji="0" lang="en-US" sz="1050" b="0" i="1"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 In fact, [UCLA researcher Daniel] Swain co-authored a paper that came out just last week with a remarkably prescient and straightforward title: “Climate change is increasing the likelihood of extreme autumn wildfire conditions across California.” </a:t>
            </a:r>
            <a:r>
              <a:rPr kumimoji="0" lang="en-US" sz="1050" b="1" i="1"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The timing is a shock</a:t>
            </a:r>
            <a:r>
              <a:rPr kumimoji="0" lang="en-US" sz="1050" b="0" i="1"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 however, since autumn is still a month away.</a:t>
            </a:r>
          </a:p>
          <a:p>
            <a:pPr marL="0" marR="0" lvl="0" indent="0" algn="l" defTabSz="914400" rtl="0" eaLnBrk="1" fontAlgn="auto" latinLnBrk="0" hangingPunct="1">
              <a:lnSpc>
                <a:spcPct val="100000"/>
              </a:lnSpc>
              <a:spcBef>
                <a:spcPts val="225"/>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www.mercurynews.com</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/2020/08/25/californias-climate-tinderbox-a-scientist-explains-the-fire-crisis/</a:t>
            </a:r>
          </a:p>
        </p:txBody>
      </p:sp>
      <p:grpSp>
        <p:nvGrpSpPr>
          <p:cNvPr id="2" name="Group 1">
            <a:extLst>
              <a:ext uri="{FF2B5EF4-FFF2-40B4-BE49-F238E27FC236}">
                <a16:creationId xmlns:a16="http://schemas.microsoft.com/office/drawing/2014/main" id="{99CA0C2A-405B-48EB-9AF7-0D6EC9A4C62B}"/>
              </a:ext>
            </a:extLst>
          </p:cNvPr>
          <p:cNvGrpSpPr/>
          <p:nvPr/>
        </p:nvGrpSpPr>
        <p:grpSpPr>
          <a:xfrm>
            <a:off x="167246" y="2226125"/>
            <a:ext cx="3356972" cy="3739123"/>
            <a:chOff x="118869" y="2592630"/>
            <a:chExt cx="3356972" cy="3739123"/>
          </a:xfrm>
        </p:grpSpPr>
        <p:sp>
          <p:nvSpPr>
            <p:cNvPr id="12" name="TextBox 11">
              <a:extLst>
                <a:ext uri="{FF2B5EF4-FFF2-40B4-BE49-F238E27FC236}">
                  <a16:creationId xmlns:a16="http://schemas.microsoft.com/office/drawing/2014/main" id="{34F23B06-9DA3-AB4C-A929-D61A7D8416FB}"/>
                </a:ext>
              </a:extLst>
            </p:cNvPr>
            <p:cNvSpPr txBox="1"/>
            <p:nvPr/>
          </p:nvSpPr>
          <p:spPr>
            <a:xfrm>
              <a:off x="118869" y="4990360"/>
              <a:ext cx="3356972" cy="13413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August 23, 2020: </a:t>
              </a:r>
              <a:r>
                <a:rPr kumimoji="0" lang="en-US" sz="1050" b="0" i="1"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a:t>
              </a:r>
              <a:r>
                <a:rPr kumimoji="0" lang="en-US" sz="1050" b="1" i="1"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The temporal proximity and the geographic proximity of these storms pose a challenge that, quite frankly, we've not seen before</a:t>
              </a:r>
              <a:r>
                <a:rPr kumimoji="0" lang="en-US" sz="1050" b="0" i="1"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 [Louisiana Governor] Edwards said Sunday. "</a:t>
              </a:r>
              <a:r>
                <a:rPr kumimoji="0" lang="en-US" sz="1050" b="1" i="1"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As a result, we don't know exactly what to expect</a:t>
              </a:r>
              <a:r>
                <a:rPr kumimoji="0" lang="en-US" sz="1050" b="0" i="1"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 he said, warning it's a "very serious situation."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225"/>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https://www.npr.org/2020/08/23/905231988/louisiana-braces-for-one-two-punch-of-storms-as-marco-and-laura-approach-shore</a:t>
              </a:r>
            </a:p>
          </p:txBody>
        </p:sp>
        <p:pic>
          <p:nvPicPr>
            <p:cNvPr id="14" name="Picture 13">
              <a:extLst>
                <a:ext uri="{FF2B5EF4-FFF2-40B4-BE49-F238E27FC236}">
                  <a16:creationId xmlns:a16="http://schemas.microsoft.com/office/drawing/2014/main" id="{75024DBB-1267-9B4E-BEB6-4CEBCC096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30" y="2592630"/>
              <a:ext cx="3056709" cy="2289581"/>
            </a:xfrm>
            <a:prstGeom prst="rect">
              <a:avLst/>
            </a:prstGeom>
          </p:spPr>
        </p:pic>
        <p:sp>
          <p:nvSpPr>
            <p:cNvPr id="15" name="TextBox 14">
              <a:extLst>
                <a:ext uri="{FF2B5EF4-FFF2-40B4-BE49-F238E27FC236}">
                  <a16:creationId xmlns:a16="http://schemas.microsoft.com/office/drawing/2014/main" id="{6A34FA09-3352-AE45-91E3-B4252849921B}"/>
                </a:ext>
              </a:extLst>
            </p:cNvPr>
            <p:cNvSpPr txBox="1"/>
            <p:nvPr/>
          </p:nvSpPr>
          <p:spPr>
            <a:xfrm>
              <a:off x="529200" y="2999660"/>
              <a:ext cx="7670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TS Marco</a:t>
              </a:r>
            </a:p>
          </p:txBody>
        </p:sp>
        <p:sp>
          <p:nvSpPr>
            <p:cNvPr id="16" name="TextBox 15">
              <a:extLst>
                <a:ext uri="{FF2B5EF4-FFF2-40B4-BE49-F238E27FC236}">
                  <a16:creationId xmlns:a16="http://schemas.microsoft.com/office/drawing/2014/main" id="{076CA393-B4D9-0144-82A3-49BB22A3CF5A}"/>
                </a:ext>
              </a:extLst>
            </p:cNvPr>
            <p:cNvSpPr txBox="1"/>
            <p:nvPr/>
          </p:nvSpPr>
          <p:spPr>
            <a:xfrm>
              <a:off x="1770730" y="4084301"/>
              <a:ext cx="7065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TS Laura</a:t>
              </a:r>
            </a:p>
          </p:txBody>
        </p:sp>
      </p:grpSp>
      <p:pic>
        <p:nvPicPr>
          <p:cNvPr id="17" name="Picture 16">
            <a:extLst>
              <a:ext uri="{FF2B5EF4-FFF2-40B4-BE49-F238E27FC236}">
                <a16:creationId xmlns:a16="http://schemas.microsoft.com/office/drawing/2014/main" id="{F7CD27A1-B020-0544-A70C-FFECC2D7C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829" y="1530204"/>
            <a:ext cx="2702810" cy="3495165"/>
          </a:xfrm>
          <a:prstGeom prst="rect">
            <a:avLst/>
          </a:prstGeom>
        </p:spPr>
      </p:pic>
      <p:sp>
        <p:nvSpPr>
          <p:cNvPr id="18" name="TextBox 17">
            <a:extLst>
              <a:ext uri="{FF2B5EF4-FFF2-40B4-BE49-F238E27FC236}">
                <a16:creationId xmlns:a16="http://schemas.microsoft.com/office/drawing/2014/main" id="{BA783C10-833A-FE40-8899-9E9791BA9A7B}"/>
              </a:ext>
            </a:extLst>
          </p:cNvPr>
          <p:cNvSpPr txBox="1"/>
          <p:nvPr/>
        </p:nvSpPr>
        <p:spPr>
          <a:xfrm>
            <a:off x="7416338" y="3717796"/>
            <a:ext cx="4418990" cy="15234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Feb. 19, 2021: </a:t>
            </a:r>
            <a:r>
              <a:rPr kumimoji="0" lang="en-US" sz="1050" b="1" i="1" u="none" strike="noStrike" kern="1200" cap="none" spc="0" normalizeH="0" baseline="0" noProof="0" dirty="0">
                <a:ln>
                  <a:noFill/>
                </a:ln>
                <a:solidFill>
                  <a:prstClr val="black"/>
                </a:solidFill>
                <a:effectLst/>
                <a:uLnTx/>
                <a:uFillTx/>
                <a:latin typeface="Calibri" panose="020F0502020204030204"/>
                <a:ea typeface="+mn-ea"/>
                <a:cs typeface="+mn-cs"/>
              </a:rPr>
              <a:t>This week’s killer freeze in the U.S. was no surprise. </a:t>
            </a: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Government and private meteorologists saw it coming, some nearly three weeks in advance. They started sounding warnings two weeks ahead of time. They talked to officials. They issued blunt warnings through social media.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And yet catastrophe happened. At least 20 people have died and 4 million homes at some point lost power, heat or water.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By Seth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Borenstein</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Associated Press Science Writer</a:t>
            </a:r>
          </a:p>
        </p:txBody>
      </p:sp>
      <p:pic>
        <p:nvPicPr>
          <p:cNvPr id="19" name="Picture 18">
            <a:extLst>
              <a:ext uri="{FF2B5EF4-FFF2-40B4-BE49-F238E27FC236}">
                <a16:creationId xmlns:a16="http://schemas.microsoft.com/office/drawing/2014/main" id="{5E3DE56C-3BC6-744E-99FD-00CE715D4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5678" y="1555526"/>
            <a:ext cx="4650059" cy="2080138"/>
          </a:xfrm>
          <a:prstGeom prst="rect">
            <a:avLst/>
          </a:prstGeom>
          <a:ln>
            <a:solidFill>
              <a:schemeClr val="tx1"/>
            </a:solidFill>
          </a:ln>
        </p:spPr>
      </p:pic>
      <p:sp>
        <p:nvSpPr>
          <p:cNvPr id="3" name="TextBox 2">
            <a:extLst>
              <a:ext uri="{FF2B5EF4-FFF2-40B4-BE49-F238E27FC236}">
                <a16:creationId xmlns:a16="http://schemas.microsoft.com/office/drawing/2014/main" id="{18157C51-E6A4-4F7A-87CB-0FADAC183BF9}"/>
              </a:ext>
            </a:extLst>
          </p:cNvPr>
          <p:cNvSpPr txBox="1"/>
          <p:nvPr/>
        </p:nvSpPr>
        <p:spPr>
          <a:xfrm>
            <a:off x="241264" y="1779535"/>
            <a:ext cx="296029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Simultaneous Hurricanes?</a:t>
            </a:r>
          </a:p>
        </p:txBody>
      </p:sp>
      <p:sp>
        <p:nvSpPr>
          <p:cNvPr id="20" name="TextBox 19">
            <a:extLst>
              <a:ext uri="{FF2B5EF4-FFF2-40B4-BE49-F238E27FC236}">
                <a16:creationId xmlns:a16="http://schemas.microsoft.com/office/drawing/2014/main" id="{519A721D-FDA2-4A6C-B8C6-7D18D6A8D53A}"/>
              </a:ext>
            </a:extLst>
          </p:cNvPr>
          <p:cNvSpPr txBox="1"/>
          <p:nvPr/>
        </p:nvSpPr>
        <p:spPr>
          <a:xfrm>
            <a:off x="3720810" y="5021020"/>
            <a:ext cx="271600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More Destructive Fires?</a:t>
            </a:r>
          </a:p>
        </p:txBody>
      </p:sp>
      <p:sp>
        <p:nvSpPr>
          <p:cNvPr id="21" name="TextBox 20">
            <a:extLst>
              <a:ext uri="{FF2B5EF4-FFF2-40B4-BE49-F238E27FC236}">
                <a16:creationId xmlns:a16="http://schemas.microsoft.com/office/drawing/2014/main" id="{55B67A99-F581-4614-8148-7CA74AF65769}"/>
              </a:ext>
            </a:extLst>
          </p:cNvPr>
          <p:cNvSpPr txBox="1"/>
          <p:nvPr/>
        </p:nvSpPr>
        <p:spPr>
          <a:xfrm>
            <a:off x="6056660" y="1526845"/>
            <a:ext cx="1359678"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Colder Deep Freeze?</a:t>
            </a:r>
          </a:p>
        </p:txBody>
      </p:sp>
      <p:sp>
        <p:nvSpPr>
          <p:cNvPr id="4" name="TextBox 3">
            <a:extLst>
              <a:ext uri="{FF2B5EF4-FFF2-40B4-BE49-F238E27FC236}">
                <a16:creationId xmlns:a16="http://schemas.microsoft.com/office/drawing/2014/main" id="{F7364A16-99EC-6F45-8E95-ED9AC8F69590}"/>
              </a:ext>
            </a:extLst>
          </p:cNvPr>
          <p:cNvSpPr txBox="1"/>
          <p:nvPr/>
        </p:nvSpPr>
        <p:spPr>
          <a:xfrm>
            <a:off x="7100206" y="5350062"/>
            <a:ext cx="3627714" cy="461665"/>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2000" b="1" i="0" u="none" strike="noStrike" cap="none" spc="0" normalizeH="0" baseline="0">
                <a:ln>
                  <a:noFill/>
                </a:ln>
                <a:solidFill>
                  <a:prstClr val="black"/>
                </a:solidFill>
                <a:effectLst/>
                <a:uLnTx/>
                <a:uFillTx/>
                <a:latin typeface="Calibri" panose="020F0502020204030204"/>
              </a:defRPr>
            </a:lvl1pPr>
          </a:lstStyle>
          <a:p>
            <a:pPr algn="ctr"/>
            <a:r>
              <a:rPr lang="en-US" sz="2400" i="1" dirty="0"/>
              <a:t>“Stationarity is dead.”</a:t>
            </a:r>
          </a:p>
        </p:txBody>
      </p:sp>
      <p:sp>
        <p:nvSpPr>
          <p:cNvPr id="6" name="TextBox 5">
            <a:extLst>
              <a:ext uri="{FF2B5EF4-FFF2-40B4-BE49-F238E27FC236}">
                <a16:creationId xmlns:a16="http://schemas.microsoft.com/office/drawing/2014/main" id="{815CABF5-F2F9-4747-B81D-ED4FEA574363}"/>
              </a:ext>
            </a:extLst>
          </p:cNvPr>
          <p:cNvSpPr txBox="1"/>
          <p:nvPr/>
        </p:nvSpPr>
        <p:spPr>
          <a:xfrm>
            <a:off x="7416338" y="5724324"/>
            <a:ext cx="4569076" cy="577081"/>
          </a:xfrm>
          <a:prstGeom prst="rect">
            <a:avLst/>
          </a:prstGeom>
          <a:noFill/>
        </p:spPr>
        <p:txBody>
          <a:bodyPr wrap="square" rtlCol="0">
            <a:spAutoFit/>
          </a:bodyPr>
          <a:lstStyle/>
          <a:p>
            <a:r>
              <a:rPr lang="en-US" sz="1050" i="1" dirty="0"/>
              <a:t>Milly, P., Julio, B., </a:t>
            </a:r>
            <a:r>
              <a:rPr lang="en-US" sz="1050" i="1" dirty="0" err="1"/>
              <a:t>Malin</a:t>
            </a:r>
            <a:r>
              <a:rPr lang="en-US" sz="1050" i="1" dirty="0"/>
              <a:t>, F., Robert, M., Zbigniew, W., Dennis, P., Ronald, J., 2007. Stationarity is dead. Ground Water News &amp; Views 4, 6–8.</a:t>
            </a:r>
          </a:p>
          <a:p>
            <a:endParaRPr lang="en-US" sz="1050" i="1" dirty="0"/>
          </a:p>
        </p:txBody>
      </p:sp>
      <p:sp>
        <p:nvSpPr>
          <p:cNvPr id="8" name="Slide Number Placeholder 3">
            <a:extLst>
              <a:ext uri="{FF2B5EF4-FFF2-40B4-BE49-F238E27FC236}">
                <a16:creationId xmlns:a16="http://schemas.microsoft.com/office/drawing/2014/main" id="{BEB3C11E-6997-6387-E066-8AFB9BD7ABBF}"/>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3</a:t>
            </a:fld>
            <a:endParaRPr lang="en-US" dirty="0"/>
          </a:p>
        </p:txBody>
      </p:sp>
    </p:spTree>
    <p:extLst>
      <p:ext uri="{BB962C8B-B14F-4D97-AF65-F5344CB8AC3E}">
        <p14:creationId xmlns:p14="http://schemas.microsoft.com/office/powerpoint/2010/main" val="339268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3" grpId="0"/>
      <p:bldP spid="20" grpId="0"/>
      <p:bldP spid="21" grpId="0"/>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FE9B2-C6E5-4383-EAA7-CB3299F2D660}"/>
              </a:ext>
            </a:extLst>
          </p:cNvPr>
          <p:cNvPicPr>
            <a:picLocks noChangeAspect="1"/>
          </p:cNvPicPr>
          <p:nvPr/>
        </p:nvPicPr>
        <p:blipFill>
          <a:blip r:embed="rId3"/>
          <a:stretch>
            <a:fillRect/>
          </a:stretch>
        </p:blipFill>
        <p:spPr>
          <a:xfrm>
            <a:off x="1897820" y="990543"/>
            <a:ext cx="8396359" cy="5509223"/>
          </a:xfrm>
          <a:prstGeom prst="rect">
            <a:avLst/>
          </a:prstGeom>
        </p:spPr>
      </p:pic>
      <p:sp>
        <p:nvSpPr>
          <p:cNvPr id="5" name="Title 5">
            <a:extLst>
              <a:ext uri="{FF2B5EF4-FFF2-40B4-BE49-F238E27FC236}">
                <a16:creationId xmlns:a16="http://schemas.microsoft.com/office/drawing/2014/main" id="{7E56B77F-3CAA-2DD7-7D89-271590AA7F9D}"/>
              </a:ext>
            </a:extLst>
          </p:cNvPr>
          <p:cNvSpPr>
            <a:spLocks noGrp="1"/>
          </p:cNvSpPr>
          <p:nvPr>
            <p:ph type="title"/>
          </p:nvPr>
        </p:nvSpPr>
        <p:spPr>
          <a:xfrm>
            <a:off x="0" y="311339"/>
            <a:ext cx="12192000" cy="638571"/>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r>
              <a:rPr lang="en-US" dirty="0">
                <a:ea typeface="+mj-lt"/>
                <a:cs typeface="+mj-lt"/>
              </a:rPr>
              <a:t>An escalating number of disasters and costs since 2000</a:t>
            </a:r>
          </a:p>
        </p:txBody>
      </p:sp>
      <p:sp>
        <p:nvSpPr>
          <p:cNvPr id="6" name="TextBox 5">
            <a:extLst>
              <a:ext uri="{FF2B5EF4-FFF2-40B4-BE49-F238E27FC236}">
                <a16:creationId xmlns:a16="http://schemas.microsoft.com/office/drawing/2014/main" id="{10593571-FEE9-CB58-1ECD-837F2B21FA3D}"/>
              </a:ext>
            </a:extLst>
          </p:cNvPr>
          <p:cNvSpPr txBox="1"/>
          <p:nvPr/>
        </p:nvSpPr>
        <p:spPr>
          <a:xfrm>
            <a:off x="1614322" y="6183868"/>
            <a:ext cx="9053678" cy="738664"/>
          </a:xfrm>
          <a:prstGeom prst="rect">
            <a:avLst/>
          </a:prstGeom>
          <a:noFill/>
        </p:spPr>
        <p:txBody>
          <a:bodyPr wrap="square" rtlCol="0">
            <a:spAutoFit/>
          </a:bodyPr>
          <a:lstStyle/>
          <a:p>
            <a:r>
              <a:rPr lang="en-US" sz="1400" dirty="0">
                <a:solidFill>
                  <a:srgbClr val="1C1D1F"/>
                </a:solidFill>
                <a:latin typeface="Source Sans Pro" panose="020B0503030403020204" pitchFamily="34" charset="0"/>
              </a:rPr>
              <a:t>NOAA National Centers for Environmental Information (NCEI) U.S. Billion-Dollar Weather and Climate Disasters (2023).  </a:t>
            </a:r>
          </a:p>
          <a:p>
            <a:r>
              <a:rPr lang="en-US" sz="1400" u="sng" dirty="0">
                <a:solidFill>
                  <a:srgbClr val="1C1D1F"/>
                </a:solidFill>
                <a:latin typeface="Source Sans Pro" panose="020B0503030403020204" pitchFamily="34" charset="0"/>
                <a:hlinkClick r:id="rId4"/>
              </a:rPr>
              <a:t>https://www.ncei.noaa.gov/access/billions/</a:t>
            </a:r>
            <a:r>
              <a:rPr lang="en-US" sz="1400" dirty="0">
                <a:solidFill>
                  <a:srgbClr val="1C1D1F"/>
                </a:solidFill>
                <a:latin typeface="Source Sans Pro" panose="020B0503030403020204" pitchFamily="34" charset="0"/>
              </a:rPr>
              <a:t>, DOI: </a:t>
            </a:r>
            <a:r>
              <a:rPr lang="en-US" sz="1400" u="sng" dirty="0">
                <a:solidFill>
                  <a:srgbClr val="1C1D1F"/>
                </a:solidFill>
                <a:latin typeface="Source Sans Pro" panose="020B0503030403020204" pitchFamily="34" charset="0"/>
                <a:hlinkClick r:id="rId5"/>
              </a:rPr>
              <a:t>10.25921/stkw-7w73</a:t>
            </a:r>
            <a:endParaRPr lang="en-US" sz="1400" dirty="0">
              <a:solidFill>
                <a:srgbClr val="1C1D1F"/>
              </a:solidFill>
              <a:latin typeface="Source Sans Pro" panose="020B0503030403020204" pitchFamily="34" charset="0"/>
            </a:endParaRPr>
          </a:p>
          <a:p>
            <a:endParaRPr lang="en-US" sz="1400" dirty="0"/>
          </a:p>
        </p:txBody>
      </p:sp>
      <p:sp>
        <p:nvSpPr>
          <p:cNvPr id="7" name="Slide Number Placeholder 3">
            <a:extLst>
              <a:ext uri="{FF2B5EF4-FFF2-40B4-BE49-F238E27FC236}">
                <a16:creationId xmlns:a16="http://schemas.microsoft.com/office/drawing/2014/main" id="{B8E97242-E12E-3983-7CAC-A7310E954622}"/>
              </a:ext>
            </a:extLst>
          </p:cNvPr>
          <p:cNvSpPr>
            <a:spLocks noGrp="1"/>
          </p:cNvSpPr>
          <p:nvPr>
            <p:ph type="sldNum" sz="quarter" idx="4"/>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4</a:t>
            </a:fld>
            <a:endParaRPr lang="en-US" dirty="0"/>
          </a:p>
        </p:txBody>
      </p:sp>
    </p:spTree>
    <p:extLst>
      <p:ext uri="{BB962C8B-B14F-4D97-AF65-F5344CB8AC3E}">
        <p14:creationId xmlns:p14="http://schemas.microsoft.com/office/powerpoint/2010/main" val="1632796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BBFC2E-5E34-4592-5A96-8B504CFAD987}"/>
              </a:ext>
            </a:extLst>
          </p:cNvPr>
          <p:cNvPicPr>
            <a:picLocks noChangeAspect="1"/>
          </p:cNvPicPr>
          <p:nvPr/>
        </p:nvPicPr>
        <p:blipFill>
          <a:blip r:embed="rId2"/>
          <a:stretch>
            <a:fillRect/>
          </a:stretch>
        </p:blipFill>
        <p:spPr>
          <a:xfrm>
            <a:off x="9303798" y="1106209"/>
            <a:ext cx="2728404" cy="1754080"/>
          </a:xfrm>
          <a:prstGeom prst="rect">
            <a:avLst/>
          </a:prstGeom>
          <a:ln w="38100">
            <a:solidFill>
              <a:srgbClr val="FF0000"/>
            </a:solidFill>
          </a:ln>
        </p:spPr>
      </p:pic>
      <p:pic>
        <p:nvPicPr>
          <p:cNvPr id="13" name="Picture 12">
            <a:extLst>
              <a:ext uri="{FF2B5EF4-FFF2-40B4-BE49-F238E27FC236}">
                <a16:creationId xmlns:a16="http://schemas.microsoft.com/office/drawing/2014/main" id="{30DE8598-F0A8-6C28-7B79-EE96E44026BC}"/>
              </a:ext>
            </a:extLst>
          </p:cNvPr>
          <p:cNvPicPr>
            <a:picLocks noChangeAspect="1"/>
          </p:cNvPicPr>
          <p:nvPr/>
        </p:nvPicPr>
        <p:blipFill rotWithShape="1">
          <a:blip r:embed="rId3"/>
          <a:srcRect b="12333"/>
          <a:stretch/>
        </p:blipFill>
        <p:spPr>
          <a:xfrm>
            <a:off x="9303798" y="3011078"/>
            <a:ext cx="2728404" cy="1754080"/>
          </a:xfrm>
          <a:prstGeom prst="rect">
            <a:avLst/>
          </a:prstGeom>
          <a:ln w="38100">
            <a:solidFill>
              <a:srgbClr val="622872"/>
            </a:solidFill>
          </a:ln>
        </p:spPr>
      </p:pic>
      <p:pic>
        <p:nvPicPr>
          <p:cNvPr id="3" name="Picture 2">
            <a:extLst>
              <a:ext uri="{FF2B5EF4-FFF2-40B4-BE49-F238E27FC236}">
                <a16:creationId xmlns:a16="http://schemas.microsoft.com/office/drawing/2014/main" id="{79E66F22-3957-D830-6DA8-ADD3882A1766}"/>
              </a:ext>
            </a:extLst>
          </p:cNvPr>
          <p:cNvPicPr>
            <a:picLocks noChangeAspect="1"/>
          </p:cNvPicPr>
          <p:nvPr/>
        </p:nvPicPr>
        <p:blipFill>
          <a:blip r:embed="rId4"/>
          <a:stretch>
            <a:fillRect/>
          </a:stretch>
        </p:blipFill>
        <p:spPr>
          <a:xfrm>
            <a:off x="112668" y="1692017"/>
            <a:ext cx="9040867" cy="4251251"/>
          </a:xfrm>
          <a:prstGeom prst="rect">
            <a:avLst/>
          </a:prstGeom>
        </p:spPr>
      </p:pic>
      <p:pic>
        <p:nvPicPr>
          <p:cNvPr id="23" name="Picture 22">
            <a:extLst>
              <a:ext uri="{FF2B5EF4-FFF2-40B4-BE49-F238E27FC236}">
                <a16:creationId xmlns:a16="http://schemas.microsoft.com/office/drawing/2014/main" id="{77FF70CA-A8FC-2D2E-27D6-F135F7926B52}"/>
              </a:ext>
            </a:extLst>
          </p:cNvPr>
          <p:cNvPicPr>
            <a:picLocks noChangeAspect="1"/>
          </p:cNvPicPr>
          <p:nvPr/>
        </p:nvPicPr>
        <p:blipFill rotWithShape="1">
          <a:blip r:embed="rId5"/>
          <a:srcRect b="7103"/>
          <a:stretch/>
        </p:blipFill>
        <p:spPr>
          <a:xfrm>
            <a:off x="9303798" y="4937359"/>
            <a:ext cx="2728404" cy="1754080"/>
          </a:xfrm>
          <a:prstGeom prst="rect">
            <a:avLst/>
          </a:prstGeom>
          <a:ln w="38100">
            <a:solidFill>
              <a:srgbClr val="33859B"/>
            </a:solidFill>
          </a:ln>
        </p:spPr>
      </p:pic>
      <p:sp>
        <p:nvSpPr>
          <p:cNvPr id="12" name="Rounded Rectangle 11">
            <a:extLst>
              <a:ext uri="{FF2B5EF4-FFF2-40B4-BE49-F238E27FC236}">
                <a16:creationId xmlns:a16="http://schemas.microsoft.com/office/drawing/2014/main" id="{4DDD45ED-D5A1-2FC6-05DF-6EAC186F0A71}"/>
              </a:ext>
            </a:extLst>
          </p:cNvPr>
          <p:cNvSpPr/>
          <p:nvPr/>
        </p:nvSpPr>
        <p:spPr>
          <a:xfrm>
            <a:off x="112668" y="2450701"/>
            <a:ext cx="9040866" cy="3124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7B708071-EEB6-9E79-43A2-E0083B476F83}"/>
              </a:ext>
            </a:extLst>
          </p:cNvPr>
          <p:cNvSpPr/>
          <p:nvPr/>
        </p:nvSpPr>
        <p:spPr>
          <a:xfrm>
            <a:off x="112668" y="4040552"/>
            <a:ext cx="9040866" cy="312471"/>
          </a:xfrm>
          <a:prstGeom prst="roundRect">
            <a:avLst/>
          </a:prstGeom>
          <a:noFill/>
          <a:ln w="28575">
            <a:solidFill>
              <a:srgbClr val="6228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13C9E2F-4624-72ED-A4A7-6595AE200240}"/>
              </a:ext>
            </a:extLst>
          </p:cNvPr>
          <p:cNvSpPr/>
          <p:nvPr/>
        </p:nvSpPr>
        <p:spPr>
          <a:xfrm>
            <a:off x="97168" y="4964007"/>
            <a:ext cx="8993736" cy="312097"/>
          </a:xfrm>
          <a:prstGeom prst="roundRect">
            <a:avLst/>
          </a:prstGeom>
          <a:noFill/>
          <a:ln w="38100">
            <a:solidFill>
              <a:srgbClr val="338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9D49420-768E-4E6A-EE9D-6FBA907D93CD}"/>
              </a:ext>
            </a:extLst>
          </p:cNvPr>
          <p:cNvSpPr txBox="1"/>
          <p:nvPr/>
        </p:nvSpPr>
        <p:spPr>
          <a:xfrm>
            <a:off x="181993" y="6322367"/>
            <a:ext cx="8600242" cy="523220"/>
          </a:xfrm>
          <a:prstGeom prst="rect">
            <a:avLst/>
          </a:prstGeom>
          <a:noFill/>
        </p:spPr>
        <p:txBody>
          <a:bodyPr wrap="square" rtlCol="0">
            <a:spAutoFit/>
          </a:bodyPr>
          <a:lstStyle/>
          <a:p>
            <a:r>
              <a:rPr lang="en-US" sz="1400" dirty="0"/>
              <a:t>Reference: Pesicka E, Eisenberg DA, Alderson DL, 2024, Installation Resilience to Weather Extremes and Climate Change: Learning from Recent Surprises, Naval Postgraduate School Technical Report NPS-OR-23-015, April.</a:t>
            </a:r>
          </a:p>
        </p:txBody>
      </p:sp>
      <p:sp>
        <p:nvSpPr>
          <p:cNvPr id="7" name="Title 5">
            <a:extLst>
              <a:ext uri="{FF2B5EF4-FFF2-40B4-BE49-F238E27FC236}">
                <a16:creationId xmlns:a16="http://schemas.microsoft.com/office/drawing/2014/main" id="{475D609B-C6AD-F874-E6CB-BC6CA4D0C926}"/>
              </a:ext>
            </a:extLst>
          </p:cNvPr>
          <p:cNvSpPr>
            <a:spLocks noGrp="1"/>
          </p:cNvSpPr>
          <p:nvPr>
            <p:ph type="title"/>
          </p:nvPr>
        </p:nvSpPr>
        <p:spPr>
          <a:xfrm>
            <a:off x="396607" y="222553"/>
            <a:ext cx="11438721" cy="951534"/>
          </a:xfrm>
        </p:spPr>
        <p:txBody>
          <a:bodyPr>
            <a:noAutofit/>
          </a:bodyPr>
          <a:lstStyle/>
          <a:p>
            <a:r>
              <a:rPr lang="en-US" dirty="0">
                <a:ea typeface="+mj-lt"/>
                <a:cs typeface="+mj-lt"/>
              </a:rPr>
              <a:t>Climate-driven events challenge military installations</a:t>
            </a:r>
            <a:endParaRPr lang="en-US" dirty="0">
              <a:solidFill>
                <a:schemeClr val="tx1"/>
              </a:solidFill>
            </a:endParaRPr>
          </a:p>
        </p:txBody>
      </p:sp>
      <p:sp>
        <p:nvSpPr>
          <p:cNvPr id="8" name="Slide Number Placeholder 3">
            <a:extLst>
              <a:ext uri="{FF2B5EF4-FFF2-40B4-BE49-F238E27FC236}">
                <a16:creationId xmlns:a16="http://schemas.microsoft.com/office/drawing/2014/main" id="{39263BEC-6EFB-EBA8-D305-4E4845B84569}"/>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5</a:t>
            </a:fld>
            <a:endParaRPr lang="en-US" dirty="0"/>
          </a:p>
        </p:txBody>
      </p:sp>
    </p:spTree>
    <p:extLst>
      <p:ext uri="{BB962C8B-B14F-4D97-AF65-F5344CB8AC3E}">
        <p14:creationId xmlns:p14="http://schemas.microsoft.com/office/powerpoint/2010/main" val="1780377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74C82851-89EA-7654-C07F-76C9F12B3C44}"/>
              </a:ext>
            </a:extLst>
          </p:cNvPr>
          <p:cNvSpPr>
            <a:spLocks noGrp="1"/>
          </p:cNvSpPr>
          <p:nvPr>
            <p:ph type="title"/>
          </p:nvPr>
        </p:nvSpPr>
        <p:spPr/>
        <p:txBody>
          <a:bodyPr>
            <a:noAutofit/>
          </a:bodyPr>
          <a:lstStyle/>
          <a:p>
            <a:r>
              <a:rPr lang="en-US" dirty="0">
                <a:ea typeface="+mj-lt"/>
                <a:cs typeface="+mj-lt"/>
              </a:rPr>
              <a:t>Climate-driven events challenge military installations</a:t>
            </a:r>
            <a:endParaRPr lang="en-US" dirty="0">
              <a:solidFill>
                <a:schemeClr val="tx1"/>
              </a:solidFill>
            </a:endParaRPr>
          </a:p>
        </p:txBody>
      </p:sp>
      <p:sp>
        <p:nvSpPr>
          <p:cNvPr id="3" name="Content Placeholder 2">
            <a:extLst>
              <a:ext uri="{FF2B5EF4-FFF2-40B4-BE49-F238E27FC236}">
                <a16:creationId xmlns:a16="http://schemas.microsoft.com/office/drawing/2014/main" id="{3FCEADE1-F150-3764-5C20-019CC5459147}"/>
              </a:ext>
            </a:extLst>
          </p:cNvPr>
          <p:cNvSpPr>
            <a:spLocks noGrp="1"/>
          </p:cNvSpPr>
          <p:nvPr>
            <p:ph idx="1"/>
          </p:nvPr>
        </p:nvSpPr>
        <p:spPr>
          <a:xfrm>
            <a:off x="393164" y="1487277"/>
            <a:ext cx="11722636" cy="4560600"/>
          </a:xfrm>
        </p:spPr>
        <p:txBody>
          <a:bodyPr>
            <a:noAutofit/>
          </a:bodyPr>
          <a:lstStyle/>
          <a:p>
            <a:r>
              <a:rPr lang="en-US" sz="2200" dirty="0"/>
              <a:t>Many folks think climate change is a distant threat, but it is </a:t>
            </a:r>
            <a:r>
              <a:rPr lang="en-US" sz="2200" b="1" dirty="0"/>
              <a:t>happening now</a:t>
            </a:r>
            <a:r>
              <a:rPr lang="en-US" sz="2200" dirty="0"/>
              <a:t>.</a:t>
            </a:r>
          </a:p>
          <a:p>
            <a:r>
              <a:rPr lang="en-US" sz="2200" dirty="0"/>
              <a:t>Concern for military operations and readiness is often focused on military infrastructure, but the </a:t>
            </a:r>
            <a:r>
              <a:rPr lang="en-US" sz="2200" b="1" dirty="0"/>
              <a:t>consequences of these events often depend on infrastructure outside the fence line</a:t>
            </a:r>
            <a:r>
              <a:rPr lang="en-US" sz="2200" dirty="0"/>
              <a:t>.</a:t>
            </a:r>
          </a:p>
          <a:p>
            <a:r>
              <a:rPr lang="en-US" sz="2200" dirty="0"/>
              <a:t>Because climate-driven disasters occur both inside and outside the fence line, </a:t>
            </a:r>
            <a:r>
              <a:rPr lang="en-US" sz="2200" b="1" dirty="0"/>
              <a:t>there may be limits for installation commanders on the possible safeguards and controls against these vulnerabilities</a:t>
            </a:r>
            <a:r>
              <a:rPr lang="en-US" sz="2200" dirty="0"/>
              <a:t>.</a:t>
            </a:r>
          </a:p>
          <a:p>
            <a:r>
              <a:rPr lang="en-US" sz="2200" dirty="0"/>
              <a:t>These events provide </a:t>
            </a:r>
            <a:r>
              <a:rPr lang="en-US" sz="2200" b="1" dirty="0"/>
              <a:t>differing levels of advanced warning </a:t>
            </a:r>
            <a:r>
              <a:rPr lang="en-US" sz="2200" dirty="0"/>
              <a:t>(minutes – hours – days) that complicate preparedness and response activities for installation personnel</a:t>
            </a:r>
          </a:p>
          <a:p>
            <a:r>
              <a:rPr lang="en-US" sz="2200" b="1" dirty="0"/>
              <a:t>Complete understanding of these events and their effects is often possible only in hindsight</a:t>
            </a:r>
            <a:r>
              <a:rPr lang="en-US" sz="2200" dirty="0"/>
              <a:t>.</a:t>
            </a:r>
          </a:p>
          <a:p>
            <a:r>
              <a:rPr lang="en-US" sz="2200" dirty="0"/>
              <a:t>It is tempting to think that better forecasting will prevent catastrophic consequences.  </a:t>
            </a:r>
          </a:p>
          <a:p>
            <a:r>
              <a:rPr lang="en-US" sz="2200" dirty="0"/>
              <a:t>But </a:t>
            </a:r>
            <a:r>
              <a:rPr lang="en-US" sz="2200" b="1" dirty="0"/>
              <a:t>the future is not going to be like the past</a:t>
            </a:r>
            <a:r>
              <a:rPr lang="en-US" sz="2200" dirty="0"/>
              <a:t>. Forecasts will be imperfect, and warnings are likely to be incomplete or unavailable.</a:t>
            </a:r>
          </a:p>
          <a:p>
            <a:r>
              <a:rPr lang="en-US" sz="2200" dirty="0"/>
              <a:t>If surprise is inevitable, </a:t>
            </a:r>
            <a:r>
              <a:rPr lang="en-US" sz="2200" b="1" dirty="0"/>
              <a:t>how we respond could be as important as how we prepare.</a:t>
            </a:r>
          </a:p>
        </p:txBody>
      </p:sp>
      <p:sp>
        <p:nvSpPr>
          <p:cNvPr id="4" name="TextBox 3">
            <a:extLst>
              <a:ext uri="{FF2B5EF4-FFF2-40B4-BE49-F238E27FC236}">
                <a16:creationId xmlns:a16="http://schemas.microsoft.com/office/drawing/2014/main" id="{59D49420-768E-4E6A-EE9D-6FBA907D93CD}"/>
              </a:ext>
            </a:extLst>
          </p:cNvPr>
          <p:cNvSpPr txBox="1"/>
          <p:nvPr/>
        </p:nvSpPr>
        <p:spPr>
          <a:xfrm>
            <a:off x="181993" y="6322367"/>
            <a:ext cx="8600242" cy="523220"/>
          </a:xfrm>
          <a:prstGeom prst="rect">
            <a:avLst/>
          </a:prstGeom>
          <a:noFill/>
        </p:spPr>
        <p:txBody>
          <a:bodyPr wrap="square" rtlCol="0">
            <a:spAutoFit/>
          </a:bodyPr>
          <a:lstStyle/>
          <a:p>
            <a:r>
              <a:rPr lang="en-US" sz="1400" dirty="0"/>
              <a:t>Reference: Pesicka E, Eisenberg DA, Alderson DL, 2024, Installation Resilience to Weather Extremes and Climate Change: Learning from Recent Surprises, Naval Postgraduate School Technical Report NPS-OR-23-015, April.</a:t>
            </a:r>
          </a:p>
        </p:txBody>
      </p:sp>
      <p:sp>
        <p:nvSpPr>
          <p:cNvPr id="5" name="Slide Number Placeholder 3">
            <a:extLst>
              <a:ext uri="{FF2B5EF4-FFF2-40B4-BE49-F238E27FC236}">
                <a16:creationId xmlns:a16="http://schemas.microsoft.com/office/drawing/2014/main" id="{E32D0CBC-E50A-61D3-2AD1-9B14CA86E9BD}"/>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6</a:t>
            </a:fld>
            <a:endParaRPr lang="en-US" dirty="0"/>
          </a:p>
        </p:txBody>
      </p:sp>
    </p:spTree>
    <p:extLst>
      <p:ext uri="{BB962C8B-B14F-4D97-AF65-F5344CB8AC3E}">
        <p14:creationId xmlns:p14="http://schemas.microsoft.com/office/powerpoint/2010/main" val="3079458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305A76-C863-A536-FBE4-137611C46895}"/>
              </a:ext>
            </a:extLst>
          </p:cNvPr>
          <p:cNvPicPr>
            <a:picLocks noChangeAspect="1"/>
          </p:cNvPicPr>
          <p:nvPr/>
        </p:nvPicPr>
        <p:blipFill rotWithShape="1">
          <a:blip r:embed="rId2"/>
          <a:srcRect r="13372"/>
          <a:stretch/>
        </p:blipFill>
        <p:spPr>
          <a:xfrm>
            <a:off x="8738131" y="1489765"/>
            <a:ext cx="3381001" cy="2496041"/>
          </a:xfrm>
          <a:prstGeom prst="rect">
            <a:avLst/>
          </a:prstGeom>
        </p:spPr>
      </p:pic>
      <p:sp>
        <p:nvSpPr>
          <p:cNvPr id="2" name="Title 1">
            <a:extLst>
              <a:ext uri="{FF2B5EF4-FFF2-40B4-BE49-F238E27FC236}">
                <a16:creationId xmlns:a16="http://schemas.microsoft.com/office/drawing/2014/main" id="{29914D33-E933-C795-A0AB-5052ABEE78DF}"/>
              </a:ext>
            </a:extLst>
          </p:cNvPr>
          <p:cNvSpPr>
            <a:spLocks noGrp="1"/>
          </p:cNvSpPr>
          <p:nvPr>
            <p:ph type="title"/>
          </p:nvPr>
        </p:nvSpPr>
        <p:spPr>
          <a:xfrm>
            <a:off x="0" y="222553"/>
            <a:ext cx="12191999" cy="951534"/>
          </a:xfrm>
        </p:spPr>
        <p:txBody>
          <a:bodyPr>
            <a:noAutofit/>
          </a:bodyPr>
          <a:lstStyle/>
          <a:p>
            <a:r>
              <a:rPr lang="en-US" sz="2800" dirty="0"/>
              <a:t>Can we observe these types of surprise-related events on military installations?</a:t>
            </a:r>
            <a:br>
              <a:rPr lang="en-US" sz="2800" dirty="0"/>
            </a:br>
            <a:r>
              <a:rPr lang="en-US" sz="2800" dirty="0"/>
              <a:t>What are the sources of surprise (in climate-driven events)? </a:t>
            </a:r>
          </a:p>
        </p:txBody>
      </p:sp>
      <p:pic>
        <p:nvPicPr>
          <p:cNvPr id="6" name="Picture 5">
            <a:extLst>
              <a:ext uri="{FF2B5EF4-FFF2-40B4-BE49-F238E27FC236}">
                <a16:creationId xmlns:a16="http://schemas.microsoft.com/office/drawing/2014/main" id="{A85EA3BC-8773-E7AD-2319-2EABDA9DE07A}"/>
              </a:ext>
            </a:extLst>
          </p:cNvPr>
          <p:cNvPicPr>
            <a:picLocks noChangeAspect="1"/>
          </p:cNvPicPr>
          <p:nvPr/>
        </p:nvPicPr>
        <p:blipFill rotWithShape="1">
          <a:blip r:embed="rId3"/>
          <a:srcRect l="3049" t="2449" r="1567"/>
          <a:stretch/>
        </p:blipFill>
        <p:spPr>
          <a:xfrm>
            <a:off x="0" y="2737786"/>
            <a:ext cx="6370570" cy="4092919"/>
          </a:xfrm>
          <a:prstGeom prst="rect">
            <a:avLst/>
          </a:prstGeom>
        </p:spPr>
      </p:pic>
      <p:pic>
        <p:nvPicPr>
          <p:cNvPr id="7" name="Picture 6">
            <a:extLst>
              <a:ext uri="{FF2B5EF4-FFF2-40B4-BE49-F238E27FC236}">
                <a16:creationId xmlns:a16="http://schemas.microsoft.com/office/drawing/2014/main" id="{B7F1D84B-0F25-9122-E2D0-C518D17D82C3}"/>
              </a:ext>
            </a:extLst>
          </p:cNvPr>
          <p:cNvPicPr>
            <a:picLocks noChangeAspect="1"/>
          </p:cNvPicPr>
          <p:nvPr/>
        </p:nvPicPr>
        <p:blipFill rotWithShape="1">
          <a:blip r:embed="rId4"/>
          <a:srcRect l="6716" t="4952" r="5225"/>
          <a:stretch/>
        </p:blipFill>
        <p:spPr>
          <a:xfrm>
            <a:off x="5842222" y="4693369"/>
            <a:ext cx="3810000" cy="2219859"/>
          </a:xfrm>
          <a:prstGeom prst="rect">
            <a:avLst/>
          </a:prstGeom>
        </p:spPr>
      </p:pic>
      <p:pic>
        <p:nvPicPr>
          <p:cNvPr id="8" name="Picture 7">
            <a:extLst>
              <a:ext uri="{FF2B5EF4-FFF2-40B4-BE49-F238E27FC236}">
                <a16:creationId xmlns:a16="http://schemas.microsoft.com/office/drawing/2014/main" id="{75910640-1DC8-6831-4FFE-BB6DB6AFF916}"/>
              </a:ext>
            </a:extLst>
          </p:cNvPr>
          <p:cNvPicPr>
            <a:picLocks noChangeAspect="1"/>
          </p:cNvPicPr>
          <p:nvPr/>
        </p:nvPicPr>
        <p:blipFill rotWithShape="1">
          <a:blip r:embed="rId5"/>
          <a:srcRect r="4591"/>
          <a:stretch/>
        </p:blipFill>
        <p:spPr>
          <a:xfrm>
            <a:off x="5713230" y="2534906"/>
            <a:ext cx="4103609" cy="2384654"/>
          </a:xfrm>
          <a:prstGeom prst="rect">
            <a:avLst/>
          </a:prstGeom>
        </p:spPr>
      </p:pic>
      <p:sp>
        <p:nvSpPr>
          <p:cNvPr id="9" name="TextBox 8">
            <a:extLst>
              <a:ext uri="{FF2B5EF4-FFF2-40B4-BE49-F238E27FC236}">
                <a16:creationId xmlns:a16="http://schemas.microsoft.com/office/drawing/2014/main" id="{185BF6B7-5DDB-520B-C9A8-8AF6190D9B64}"/>
              </a:ext>
            </a:extLst>
          </p:cNvPr>
          <p:cNvSpPr txBox="1"/>
          <p:nvPr/>
        </p:nvSpPr>
        <p:spPr>
          <a:xfrm>
            <a:off x="5242419" y="2827249"/>
            <a:ext cx="1012872" cy="646331"/>
          </a:xfrm>
          <a:prstGeom prst="rect">
            <a:avLst/>
          </a:prstGeom>
          <a:noFill/>
        </p:spPr>
        <p:txBody>
          <a:bodyPr wrap="square" rtlCol="0">
            <a:spAutoFit/>
          </a:bodyPr>
          <a:lstStyle/>
          <a:p>
            <a:r>
              <a:rPr lang="en-US" sz="1200" b="1" i="1" dirty="0"/>
              <a:t>Brewster Middle School</a:t>
            </a:r>
          </a:p>
        </p:txBody>
      </p:sp>
      <p:sp>
        <p:nvSpPr>
          <p:cNvPr id="10" name="TextBox 9">
            <a:extLst>
              <a:ext uri="{FF2B5EF4-FFF2-40B4-BE49-F238E27FC236}">
                <a16:creationId xmlns:a16="http://schemas.microsoft.com/office/drawing/2014/main" id="{6965AA43-0A03-A56F-96BB-0A86FC3141A4}"/>
              </a:ext>
            </a:extLst>
          </p:cNvPr>
          <p:cNvSpPr txBox="1"/>
          <p:nvPr/>
        </p:nvSpPr>
        <p:spPr>
          <a:xfrm>
            <a:off x="5027329" y="4881519"/>
            <a:ext cx="1227962" cy="646331"/>
          </a:xfrm>
          <a:prstGeom prst="rect">
            <a:avLst/>
          </a:prstGeom>
          <a:noFill/>
        </p:spPr>
        <p:txBody>
          <a:bodyPr wrap="square" rtlCol="0">
            <a:spAutoFit/>
          </a:bodyPr>
          <a:lstStyle/>
          <a:p>
            <a:r>
              <a:rPr lang="en-US" sz="1200" b="1" i="1" dirty="0"/>
              <a:t>Portable/</a:t>
            </a:r>
          </a:p>
          <a:p>
            <a:r>
              <a:rPr lang="en-US" sz="1200" b="1" i="1" dirty="0"/>
              <a:t>Trailer</a:t>
            </a:r>
          </a:p>
          <a:p>
            <a:r>
              <a:rPr lang="en-US" sz="1200" b="1" i="1" dirty="0"/>
              <a:t>Functionality</a:t>
            </a:r>
          </a:p>
        </p:txBody>
      </p:sp>
      <p:pic>
        <p:nvPicPr>
          <p:cNvPr id="5" name="Picture 4">
            <a:extLst>
              <a:ext uri="{FF2B5EF4-FFF2-40B4-BE49-F238E27FC236}">
                <a16:creationId xmlns:a16="http://schemas.microsoft.com/office/drawing/2014/main" id="{2DF08D00-19B4-94FC-5A20-8115B9DD19B1}"/>
              </a:ext>
            </a:extLst>
          </p:cNvPr>
          <p:cNvPicPr>
            <a:picLocks noChangeAspect="1"/>
          </p:cNvPicPr>
          <p:nvPr/>
        </p:nvPicPr>
        <p:blipFill rotWithShape="1">
          <a:blip r:embed="rId6"/>
          <a:srcRect l="85" t="32258" r="1389" b="-589"/>
          <a:stretch/>
        </p:blipFill>
        <p:spPr>
          <a:xfrm>
            <a:off x="131268" y="1503689"/>
            <a:ext cx="5516810" cy="1014319"/>
          </a:xfrm>
          <a:prstGeom prst="rect">
            <a:avLst/>
          </a:prstGeom>
          <a:ln>
            <a:solidFill>
              <a:schemeClr val="tx1"/>
            </a:solidFill>
          </a:ln>
        </p:spPr>
      </p:pic>
      <p:sp>
        <p:nvSpPr>
          <p:cNvPr id="13" name="TextBox 12">
            <a:extLst>
              <a:ext uri="{FF2B5EF4-FFF2-40B4-BE49-F238E27FC236}">
                <a16:creationId xmlns:a16="http://schemas.microsoft.com/office/drawing/2014/main" id="{99400E41-F197-BFBE-9483-A7C00FF809DF}"/>
              </a:ext>
            </a:extLst>
          </p:cNvPr>
          <p:cNvSpPr txBox="1"/>
          <p:nvPr/>
        </p:nvSpPr>
        <p:spPr>
          <a:xfrm>
            <a:off x="5877847" y="1427568"/>
            <a:ext cx="3266153" cy="1200329"/>
          </a:xfrm>
          <a:prstGeom prst="rect">
            <a:avLst/>
          </a:prstGeom>
          <a:noFill/>
        </p:spPr>
        <p:txBody>
          <a:bodyPr wrap="square" rtlCol="0">
            <a:spAutoFit/>
          </a:bodyPr>
          <a:lstStyle/>
          <a:p>
            <a:r>
              <a:rPr lang="en-US" dirty="0"/>
              <a:t>Even in the presence of events that overwhelm us, </a:t>
            </a:r>
            <a:r>
              <a:rPr lang="en-US" b="1" dirty="0"/>
              <a:t>we expect that recovery efforts will make things better.</a:t>
            </a:r>
          </a:p>
        </p:txBody>
      </p:sp>
      <p:sp>
        <p:nvSpPr>
          <p:cNvPr id="14" name="TextBox 13">
            <a:extLst>
              <a:ext uri="{FF2B5EF4-FFF2-40B4-BE49-F238E27FC236}">
                <a16:creationId xmlns:a16="http://schemas.microsoft.com/office/drawing/2014/main" id="{22CB9CED-707C-01A7-CC42-950F54E37958}"/>
              </a:ext>
            </a:extLst>
          </p:cNvPr>
          <p:cNvSpPr txBox="1"/>
          <p:nvPr/>
        </p:nvSpPr>
        <p:spPr>
          <a:xfrm>
            <a:off x="9816839" y="4313718"/>
            <a:ext cx="2244868" cy="1754326"/>
          </a:xfrm>
          <a:prstGeom prst="rect">
            <a:avLst/>
          </a:prstGeom>
          <a:noFill/>
        </p:spPr>
        <p:txBody>
          <a:bodyPr wrap="square" rtlCol="0">
            <a:spAutoFit/>
          </a:bodyPr>
          <a:lstStyle/>
          <a:p>
            <a:r>
              <a:rPr lang="en-US" b="1" dirty="0"/>
              <a:t>But sometimes, we are surprised to learn that our recovery efforts don’t help, or perhaps make things worse.</a:t>
            </a:r>
          </a:p>
        </p:txBody>
      </p:sp>
      <p:sp>
        <p:nvSpPr>
          <p:cNvPr id="3" name="Slide Number Placeholder 3">
            <a:extLst>
              <a:ext uri="{FF2B5EF4-FFF2-40B4-BE49-F238E27FC236}">
                <a16:creationId xmlns:a16="http://schemas.microsoft.com/office/drawing/2014/main" id="{E3AB6178-5339-530C-0926-FAB2951B4FFE}"/>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7</a:t>
            </a:fld>
            <a:endParaRPr lang="en-US" dirty="0"/>
          </a:p>
        </p:txBody>
      </p:sp>
    </p:spTree>
    <p:extLst>
      <p:ext uri="{BB962C8B-B14F-4D97-AF65-F5344CB8AC3E}">
        <p14:creationId xmlns:p14="http://schemas.microsoft.com/office/powerpoint/2010/main" val="346929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Where does surprise occur for installations?</a:t>
            </a:r>
          </a:p>
        </p:txBody>
      </p:sp>
      <p:sp>
        <p:nvSpPr>
          <p:cNvPr id="4" name="Slide Number Placeholder 3"/>
          <p:cNvSpPr>
            <a:spLocks noGrp="1"/>
          </p:cNvSpPr>
          <p:nvPr>
            <p:ph type="sldNum" sz="quarter" idx="12"/>
          </p:nvPr>
        </p:nvSpPr>
        <p:spPr bwMode="auto">
          <a:xfrm>
            <a:off x="10668000" y="647700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accent6">
                    <a:lumMod val="10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407A1CAB-7516-4CCD-94E9-49442F727ECD}" type="slidenum">
              <a:rPr lang="en-US" smtClean="0"/>
              <a:pPr>
                <a:defRPr/>
              </a:pPr>
              <a:t>8</a:t>
            </a:fld>
            <a:endParaRPr lang="en-US" dirty="0"/>
          </a:p>
        </p:txBody>
      </p:sp>
      <p:sp>
        <p:nvSpPr>
          <p:cNvPr id="11" name="Content Placeholder 5">
            <a:extLst>
              <a:ext uri="{FF2B5EF4-FFF2-40B4-BE49-F238E27FC236}">
                <a16:creationId xmlns:a16="http://schemas.microsoft.com/office/drawing/2014/main" id="{EF4B8DA2-C430-40FB-ACD8-46364239D88E}"/>
              </a:ext>
            </a:extLst>
          </p:cNvPr>
          <p:cNvSpPr>
            <a:spLocks noGrp="1"/>
          </p:cNvSpPr>
          <p:nvPr>
            <p:ph idx="1"/>
          </p:nvPr>
        </p:nvSpPr>
        <p:spPr>
          <a:xfrm>
            <a:off x="190005" y="1801816"/>
            <a:ext cx="11768447" cy="1329617"/>
          </a:xfrm>
        </p:spPr>
        <p:txBody>
          <a:bodyPr>
            <a:noAutofit/>
          </a:bodyPr>
          <a:lstStyle/>
          <a:p>
            <a:pPr marL="0" indent="0" algn="ctr">
              <a:spcAft>
                <a:spcPts val="1200"/>
              </a:spcAft>
              <a:buNone/>
            </a:pPr>
            <a:r>
              <a:rPr lang="en-US" sz="2400" dirty="0"/>
              <a:t>(1) In </a:t>
            </a:r>
            <a:r>
              <a:rPr lang="en-US" sz="2400" b="1" i="1" dirty="0"/>
              <a:t>our understanding of events that challenge </a:t>
            </a:r>
            <a:r>
              <a:rPr lang="en-US" sz="2400" dirty="0"/>
              <a:t>the design boundary of our systems</a:t>
            </a:r>
          </a:p>
          <a:p>
            <a:pPr marL="0" indent="0" algn="ctr">
              <a:spcAft>
                <a:spcPts val="1200"/>
              </a:spcAft>
              <a:buNone/>
            </a:pPr>
            <a:r>
              <a:rPr lang="en-US" sz="2400" dirty="0"/>
              <a:t>(2) In </a:t>
            </a:r>
            <a:r>
              <a:rPr lang="en-US" sz="2400" b="1" i="1" dirty="0"/>
              <a:t>the understanding of our systems</a:t>
            </a:r>
            <a:r>
              <a:rPr lang="en-US" sz="2400" dirty="0"/>
              <a:t>, how they work, and what they can handle</a:t>
            </a:r>
            <a:endParaRPr lang="en-US" sz="2400" b="1" dirty="0"/>
          </a:p>
          <a:p>
            <a:pPr algn="ctr"/>
            <a:endParaRPr lang="en-US" sz="2400" dirty="0"/>
          </a:p>
          <a:p>
            <a:pPr algn="ctr"/>
            <a:endParaRPr lang="en-US" sz="2400" b="1" i="1" u="sng" dirty="0">
              <a:latin typeface="Arial Narrow" panose="020B0604020202020204" pitchFamily="34" charset="0"/>
              <a:cs typeface="Arial Narrow" panose="020B0604020202020204" pitchFamily="34" charset="0"/>
            </a:endParaRPr>
          </a:p>
        </p:txBody>
      </p:sp>
      <p:sp>
        <p:nvSpPr>
          <p:cNvPr id="3" name="TextBox 2">
            <a:extLst>
              <a:ext uri="{FF2B5EF4-FFF2-40B4-BE49-F238E27FC236}">
                <a16:creationId xmlns:a16="http://schemas.microsoft.com/office/drawing/2014/main" id="{0E9426BF-EC44-DE9F-44DD-B855172D8FCE}"/>
              </a:ext>
            </a:extLst>
          </p:cNvPr>
          <p:cNvSpPr txBox="1"/>
          <p:nvPr/>
        </p:nvSpPr>
        <p:spPr>
          <a:xfrm>
            <a:off x="3467100" y="6015510"/>
            <a:ext cx="5257800" cy="584775"/>
          </a:xfrm>
          <a:prstGeom prst="rect">
            <a:avLst/>
          </a:prstGeom>
          <a:solidFill>
            <a:srgbClr val="33859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lvl="0" algn="ctr">
              <a:spcBef>
                <a:spcPts val="1200"/>
              </a:spcBef>
              <a:defRPr sz="32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Surprise is inevitable</a:t>
            </a:r>
          </a:p>
        </p:txBody>
      </p:sp>
      <p:sp>
        <p:nvSpPr>
          <p:cNvPr id="5" name="Title 1">
            <a:extLst>
              <a:ext uri="{FF2B5EF4-FFF2-40B4-BE49-F238E27FC236}">
                <a16:creationId xmlns:a16="http://schemas.microsoft.com/office/drawing/2014/main" id="{D12C7F82-AA90-BC6A-695A-A7F8DAAD7C28}"/>
              </a:ext>
            </a:extLst>
          </p:cNvPr>
          <p:cNvSpPr txBox="1">
            <a:spLocks/>
          </p:cNvSpPr>
          <p:nvPr/>
        </p:nvSpPr>
        <p:spPr>
          <a:xfrm>
            <a:off x="2001167" y="3297673"/>
            <a:ext cx="8229600" cy="7908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eaLnBrk="1" hangingPunct="1">
              <a:defRPr sz="3200" b="0">
                <a:solidFill>
                  <a:srgbClr val="0D609C"/>
                </a:solidFill>
                <a:latin typeface="+mj-lt"/>
                <a:ea typeface="ＭＳ Ｐゴシック" charset="-128"/>
                <a:cs typeface="ＭＳ Ｐゴシック" charset="-128"/>
              </a:defRPr>
            </a:lvl1pPr>
            <a:lvl2pPr algn="ctr" eaLnBrk="1" hangingPunct="1">
              <a:defRPr sz="3200" b="1">
                <a:solidFill>
                  <a:srgbClr val="0D609C"/>
                </a:solidFill>
                <a:ea typeface="ＭＳ Ｐゴシック" charset="-128"/>
                <a:cs typeface="ＭＳ Ｐゴシック" charset="-128"/>
              </a:defRPr>
            </a:lvl2pPr>
            <a:lvl3pPr algn="ctr" eaLnBrk="1" hangingPunct="1">
              <a:defRPr sz="3200" b="1">
                <a:solidFill>
                  <a:srgbClr val="0D609C"/>
                </a:solidFill>
                <a:ea typeface="ＭＳ Ｐゴシック" charset="-128"/>
                <a:cs typeface="ＭＳ Ｐゴシック" charset="-128"/>
              </a:defRPr>
            </a:lvl3pPr>
            <a:lvl4pPr algn="ctr" eaLnBrk="1" hangingPunct="1">
              <a:defRPr sz="3200" b="1">
                <a:solidFill>
                  <a:srgbClr val="0D609C"/>
                </a:solidFill>
                <a:ea typeface="ＭＳ Ｐゴシック" charset="-128"/>
                <a:cs typeface="ＭＳ Ｐゴシック" charset="-128"/>
              </a:defRPr>
            </a:lvl4pPr>
            <a:lvl5pPr algn="ctr" eaLnBrk="1" hangingPunct="1">
              <a:defRPr sz="3200" b="1">
                <a:solidFill>
                  <a:srgbClr val="0D609C"/>
                </a:solidFill>
                <a:ea typeface="ＭＳ Ｐゴシック" charset="-128"/>
                <a:cs typeface="ＭＳ Ｐゴシック" charset="-128"/>
              </a:defRPr>
            </a:lvl5pPr>
            <a:lvl6pPr marL="457200" algn="ctr" fontAlgn="base">
              <a:spcBef>
                <a:spcPct val="0"/>
              </a:spcBef>
              <a:spcAft>
                <a:spcPct val="0"/>
              </a:spcAft>
              <a:defRPr sz="3200" b="1">
                <a:solidFill>
                  <a:srgbClr val="006600"/>
                </a:solidFill>
                <a:latin typeface="Georgia" charset="0"/>
              </a:defRPr>
            </a:lvl6pPr>
            <a:lvl7pPr marL="914400" algn="ctr" fontAlgn="base">
              <a:spcBef>
                <a:spcPct val="0"/>
              </a:spcBef>
              <a:spcAft>
                <a:spcPct val="0"/>
              </a:spcAft>
              <a:defRPr sz="3200" b="1">
                <a:solidFill>
                  <a:srgbClr val="006600"/>
                </a:solidFill>
                <a:latin typeface="Georgia" charset="0"/>
              </a:defRPr>
            </a:lvl7pPr>
            <a:lvl8pPr marL="1371600" algn="ctr" fontAlgn="base">
              <a:spcBef>
                <a:spcPct val="0"/>
              </a:spcBef>
              <a:spcAft>
                <a:spcPct val="0"/>
              </a:spcAft>
              <a:defRPr sz="3200" b="1">
                <a:solidFill>
                  <a:srgbClr val="006600"/>
                </a:solidFill>
                <a:latin typeface="Georgia" charset="0"/>
              </a:defRPr>
            </a:lvl8pPr>
            <a:lvl9pPr marL="1828800" algn="ctr" fontAlgn="base">
              <a:spcBef>
                <a:spcPct val="0"/>
              </a:spcBef>
              <a:spcAft>
                <a:spcPct val="0"/>
              </a:spcAft>
              <a:defRPr sz="3200" b="1">
                <a:solidFill>
                  <a:srgbClr val="006600"/>
                </a:solidFill>
                <a:latin typeface="Georgia" charset="0"/>
              </a:defRPr>
            </a:lvl9pPr>
          </a:lstStyle>
          <a:p>
            <a:r>
              <a:rPr lang="en-US" b="1" dirty="0">
                <a:latin typeface="+mn-lt"/>
              </a:rPr>
              <a:t>Why does surprise occur for installations?</a:t>
            </a:r>
          </a:p>
        </p:txBody>
      </p:sp>
      <p:sp>
        <p:nvSpPr>
          <p:cNvPr id="6" name="Content Placeholder 5">
            <a:extLst>
              <a:ext uri="{FF2B5EF4-FFF2-40B4-BE49-F238E27FC236}">
                <a16:creationId xmlns:a16="http://schemas.microsoft.com/office/drawing/2014/main" id="{B52F5D54-B786-CA19-C154-3CCEBCBAE12A}"/>
              </a:ext>
            </a:extLst>
          </p:cNvPr>
          <p:cNvSpPr txBox="1">
            <a:spLocks/>
          </p:cNvSpPr>
          <p:nvPr/>
        </p:nvSpPr>
        <p:spPr>
          <a:xfrm>
            <a:off x="95002" y="4251365"/>
            <a:ext cx="12020797" cy="1597905"/>
          </a:xfrm>
          <a:prstGeom prst="rect">
            <a:avLst/>
          </a:prstGeom>
        </p:spPr>
        <p:txBody>
          <a:bodyPr vert="horz" lIns="91440" tIns="45720" rIns="91440" bIns="45720" rtlCol="0">
            <a:noAutofit/>
          </a:bodyPr>
          <a:lstStyle>
            <a:lvl1pPr marL="457200" indent="-457200" algn="l" defTabSz="914400" rtl="0" eaLnBrk="1" latinLnBrk="0" hangingPunct="1">
              <a:spcBef>
                <a:spcPts val="0"/>
              </a:spcBef>
              <a:spcAft>
                <a:spcPts val="400"/>
              </a:spcAft>
              <a:buClr>
                <a:srgbClr val="622872"/>
              </a:buClr>
              <a:buFont typeface="Wingdings" panose="05000000000000000000" pitchFamily="2" charset="2"/>
              <a:buChar char="§"/>
              <a:defRPr lang="en-US" sz="3200" kern="1200" noProof="0">
                <a:solidFill>
                  <a:schemeClr val="tx1"/>
                </a:solidFill>
                <a:latin typeface="Arial" panose="020B0604020202020204" pitchFamily="34" charset="0"/>
                <a:ea typeface="+mn-ea"/>
                <a:cs typeface="Arial" panose="020B0604020202020204" pitchFamily="34" charset="0"/>
              </a:defRPr>
            </a:lvl1pPr>
            <a:lvl2pPr marL="801688" indent="-344488" algn="l" defTabSz="914400" rtl="0" eaLnBrk="1" latinLnBrk="0" hangingPunct="1">
              <a:spcBef>
                <a:spcPts val="0"/>
              </a:spcBef>
              <a:spcAft>
                <a:spcPts val="400"/>
              </a:spcAft>
              <a:buFont typeface="Arial" panose="020B0604020202020204" pitchFamily="34" charset="0"/>
              <a:buChar char="•"/>
              <a:defRPr lang="en-US" sz="2800" kern="1200" baseline="0">
                <a:solidFill>
                  <a:srgbClr val="33859B"/>
                </a:solidFill>
                <a:latin typeface="Arial" panose="020B0604020202020204" pitchFamily="34" charset="0"/>
                <a:ea typeface="+mn-ea"/>
                <a:cs typeface="Arial" panose="020B0604020202020204" pitchFamily="34" charset="0"/>
              </a:defRPr>
            </a:lvl2pPr>
            <a:lvl3pPr marL="1089025" indent="-287338" algn="l" defTabSz="914400" rtl="0" eaLnBrk="1" latinLnBrk="0" hangingPunct="1">
              <a:spcBef>
                <a:spcPts val="0"/>
              </a:spcBef>
              <a:spcAft>
                <a:spcPts val="400"/>
              </a:spcAft>
              <a:buFont typeface="Courier New" panose="02070309020205020404" pitchFamily="49" charset="0"/>
              <a:buChar char="­"/>
              <a:defRPr lang="en-US"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1600"/>
              </a:spcAft>
              <a:buNone/>
            </a:pPr>
            <a:r>
              <a:rPr lang="en-US" sz="2400" b="1" dirty="0">
                <a:latin typeface="+mn-lt"/>
                <a:cs typeface="Poppins" pitchFamily="2" charset="77"/>
              </a:rPr>
              <a:t>It occurs in all systems.</a:t>
            </a:r>
            <a:endParaRPr lang="en-US" sz="2400" dirty="0">
              <a:latin typeface="+mn-lt"/>
              <a:cs typeface="Poppins" pitchFamily="2" charset="77"/>
            </a:endParaRPr>
          </a:p>
          <a:p>
            <a:pPr marL="0" indent="0" algn="ctr">
              <a:spcAft>
                <a:spcPts val="1600"/>
              </a:spcAft>
              <a:buNone/>
            </a:pPr>
            <a:r>
              <a:rPr lang="en-US" sz="2400" dirty="0">
                <a:latin typeface="+mn-lt"/>
                <a:cs typeface="Poppins" pitchFamily="2" charset="77"/>
              </a:rPr>
              <a:t>It’s </a:t>
            </a:r>
            <a:r>
              <a:rPr lang="en-US" sz="2400" u="sng" dirty="0">
                <a:latin typeface="+mn-lt"/>
                <a:cs typeface="Poppins" pitchFamily="2" charset="77"/>
              </a:rPr>
              <a:t>not</a:t>
            </a:r>
            <a:r>
              <a:rPr lang="en-US" sz="2400" dirty="0">
                <a:latin typeface="+mn-lt"/>
                <a:cs typeface="Poppins" pitchFamily="2" charset="77"/>
              </a:rPr>
              <a:t> a failure in our ability to know enough, it’s that </a:t>
            </a:r>
            <a:r>
              <a:rPr lang="en-US" sz="2400" b="1" dirty="0">
                <a:latin typeface="+mn-lt"/>
                <a:cs typeface="Poppins" pitchFamily="2" charset="77"/>
              </a:rPr>
              <a:t>things are constantly changing. </a:t>
            </a:r>
          </a:p>
        </p:txBody>
      </p:sp>
      <p:sp>
        <p:nvSpPr>
          <p:cNvPr id="8" name="Slide Number Placeholder 3">
            <a:extLst>
              <a:ext uri="{FF2B5EF4-FFF2-40B4-BE49-F238E27FC236}">
                <a16:creationId xmlns:a16="http://schemas.microsoft.com/office/drawing/2014/main" id="{5CE3342A-850B-28A1-EBB2-FA08969910AC}"/>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8</a:t>
            </a:fld>
            <a:endParaRPr lang="en-US" dirty="0"/>
          </a:p>
        </p:txBody>
      </p:sp>
    </p:spTree>
    <p:extLst>
      <p:ext uri="{BB962C8B-B14F-4D97-AF65-F5344CB8AC3E}">
        <p14:creationId xmlns:p14="http://schemas.microsoft.com/office/powerpoint/2010/main" val="369145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Where does surprise occur for installations?</a:t>
            </a:r>
          </a:p>
        </p:txBody>
      </p:sp>
      <p:sp>
        <p:nvSpPr>
          <p:cNvPr id="4" name="Slide Number Placeholder 3"/>
          <p:cNvSpPr>
            <a:spLocks noGrp="1"/>
          </p:cNvSpPr>
          <p:nvPr>
            <p:ph type="sldNum" sz="quarter" idx="12"/>
          </p:nvPr>
        </p:nvSpPr>
        <p:spPr bwMode="auto">
          <a:xfrm>
            <a:off x="10668000" y="647700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accent6">
                    <a:lumMod val="10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407A1CAB-7516-4CCD-94E9-49442F727ECD}" type="slidenum">
              <a:rPr lang="en-US" smtClean="0"/>
              <a:pPr>
                <a:defRPr/>
              </a:pPr>
              <a:t>9</a:t>
            </a:fld>
            <a:endParaRPr lang="en-US" dirty="0"/>
          </a:p>
        </p:txBody>
      </p:sp>
      <p:sp>
        <p:nvSpPr>
          <p:cNvPr id="11" name="Content Placeholder 5">
            <a:extLst>
              <a:ext uri="{FF2B5EF4-FFF2-40B4-BE49-F238E27FC236}">
                <a16:creationId xmlns:a16="http://schemas.microsoft.com/office/drawing/2014/main" id="{EF4B8DA2-C430-40FB-ACD8-46364239D88E}"/>
              </a:ext>
            </a:extLst>
          </p:cNvPr>
          <p:cNvSpPr>
            <a:spLocks noGrp="1"/>
          </p:cNvSpPr>
          <p:nvPr>
            <p:ph idx="1"/>
          </p:nvPr>
        </p:nvSpPr>
        <p:spPr>
          <a:xfrm>
            <a:off x="190005" y="1801816"/>
            <a:ext cx="11768447" cy="1329617"/>
          </a:xfrm>
        </p:spPr>
        <p:txBody>
          <a:bodyPr>
            <a:noAutofit/>
          </a:bodyPr>
          <a:lstStyle/>
          <a:p>
            <a:pPr marL="0" indent="0" algn="ctr">
              <a:spcAft>
                <a:spcPts val="1200"/>
              </a:spcAft>
              <a:buNone/>
            </a:pPr>
            <a:r>
              <a:rPr lang="en-US" sz="2400" dirty="0"/>
              <a:t>(1) In </a:t>
            </a:r>
            <a:r>
              <a:rPr lang="en-US" sz="2400" b="1" i="1" dirty="0"/>
              <a:t>our understanding of events that challenge </a:t>
            </a:r>
            <a:r>
              <a:rPr lang="en-US" sz="2400" dirty="0"/>
              <a:t>the design boundary of our systems</a:t>
            </a:r>
          </a:p>
          <a:p>
            <a:pPr marL="0" indent="0" algn="ctr">
              <a:spcAft>
                <a:spcPts val="1200"/>
              </a:spcAft>
              <a:buNone/>
            </a:pPr>
            <a:r>
              <a:rPr lang="en-US" sz="2400" dirty="0"/>
              <a:t>(2) In </a:t>
            </a:r>
            <a:r>
              <a:rPr lang="en-US" sz="2400" b="1" i="1" dirty="0"/>
              <a:t>the understanding of our systems</a:t>
            </a:r>
            <a:r>
              <a:rPr lang="en-US" sz="2400" dirty="0"/>
              <a:t>, how they work, and what they can handle</a:t>
            </a:r>
            <a:endParaRPr lang="en-US" sz="2400" b="1" dirty="0"/>
          </a:p>
          <a:p>
            <a:pPr algn="ctr"/>
            <a:endParaRPr lang="en-US" sz="2400" dirty="0"/>
          </a:p>
          <a:p>
            <a:pPr algn="ctr"/>
            <a:endParaRPr lang="en-US" sz="2400" b="1" i="1" u="sng" dirty="0">
              <a:latin typeface="Arial Narrow" panose="020B0604020202020204" pitchFamily="34" charset="0"/>
              <a:cs typeface="Arial Narrow" panose="020B0604020202020204" pitchFamily="34" charset="0"/>
            </a:endParaRPr>
          </a:p>
        </p:txBody>
      </p:sp>
      <p:sp>
        <p:nvSpPr>
          <p:cNvPr id="3" name="TextBox 2">
            <a:extLst>
              <a:ext uri="{FF2B5EF4-FFF2-40B4-BE49-F238E27FC236}">
                <a16:creationId xmlns:a16="http://schemas.microsoft.com/office/drawing/2014/main" id="{0E9426BF-EC44-DE9F-44DD-B855172D8FCE}"/>
              </a:ext>
            </a:extLst>
          </p:cNvPr>
          <p:cNvSpPr txBox="1"/>
          <p:nvPr/>
        </p:nvSpPr>
        <p:spPr>
          <a:xfrm>
            <a:off x="3467100" y="6015510"/>
            <a:ext cx="5257800" cy="584775"/>
          </a:xfrm>
          <a:prstGeom prst="rect">
            <a:avLst/>
          </a:prstGeom>
          <a:solidFill>
            <a:srgbClr val="33859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lvl="0" algn="ctr">
              <a:spcBef>
                <a:spcPts val="1200"/>
              </a:spcBef>
              <a:defRPr sz="32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Surprise is inevitable</a:t>
            </a:r>
          </a:p>
        </p:txBody>
      </p:sp>
      <p:sp>
        <p:nvSpPr>
          <p:cNvPr id="5" name="Title 1">
            <a:extLst>
              <a:ext uri="{FF2B5EF4-FFF2-40B4-BE49-F238E27FC236}">
                <a16:creationId xmlns:a16="http://schemas.microsoft.com/office/drawing/2014/main" id="{D12C7F82-AA90-BC6A-695A-A7F8DAAD7C28}"/>
              </a:ext>
            </a:extLst>
          </p:cNvPr>
          <p:cNvSpPr txBox="1">
            <a:spLocks/>
          </p:cNvSpPr>
          <p:nvPr/>
        </p:nvSpPr>
        <p:spPr>
          <a:xfrm>
            <a:off x="2001167" y="3297673"/>
            <a:ext cx="8229600" cy="7908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eaLnBrk="1" hangingPunct="1">
              <a:defRPr sz="3200" b="0">
                <a:solidFill>
                  <a:srgbClr val="0D609C"/>
                </a:solidFill>
                <a:latin typeface="+mj-lt"/>
                <a:ea typeface="ＭＳ Ｐゴシック" charset="-128"/>
                <a:cs typeface="ＭＳ Ｐゴシック" charset="-128"/>
              </a:defRPr>
            </a:lvl1pPr>
            <a:lvl2pPr algn="ctr" eaLnBrk="1" hangingPunct="1">
              <a:defRPr sz="3200" b="1">
                <a:solidFill>
                  <a:srgbClr val="0D609C"/>
                </a:solidFill>
                <a:ea typeface="ＭＳ Ｐゴシック" charset="-128"/>
                <a:cs typeface="ＭＳ Ｐゴシック" charset="-128"/>
              </a:defRPr>
            </a:lvl2pPr>
            <a:lvl3pPr algn="ctr" eaLnBrk="1" hangingPunct="1">
              <a:defRPr sz="3200" b="1">
                <a:solidFill>
                  <a:srgbClr val="0D609C"/>
                </a:solidFill>
                <a:ea typeface="ＭＳ Ｐゴシック" charset="-128"/>
                <a:cs typeface="ＭＳ Ｐゴシック" charset="-128"/>
              </a:defRPr>
            </a:lvl3pPr>
            <a:lvl4pPr algn="ctr" eaLnBrk="1" hangingPunct="1">
              <a:defRPr sz="3200" b="1">
                <a:solidFill>
                  <a:srgbClr val="0D609C"/>
                </a:solidFill>
                <a:ea typeface="ＭＳ Ｐゴシック" charset="-128"/>
                <a:cs typeface="ＭＳ Ｐゴシック" charset="-128"/>
              </a:defRPr>
            </a:lvl4pPr>
            <a:lvl5pPr algn="ctr" eaLnBrk="1" hangingPunct="1">
              <a:defRPr sz="3200" b="1">
                <a:solidFill>
                  <a:srgbClr val="0D609C"/>
                </a:solidFill>
                <a:ea typeface="ＭＳ Ｐゴシック" charset="-128"/>
                <a:cs typeface="ＭＳ Ｐゴシック" charset="-128"/>
              </a:defRPr>
            </a:lvl5pPr>
            <a:lvl6pPr marL="457200" algn="ctr" fontAlgn="base">
              <a:spcBef>
                <a:spcPct val="0"/>
              </a:spcBef>
              <a:spcAft>
                <a:spcPct val="0"/>
              </a:spcAft>
              <a:defRPr sz="3200" b="1">
                <a:solidFill>
                  <a:srgbClr val="006600"/>
                </a:solidFill>
                <a:latin typeface="Georgia" charset="0"/>
              </a:defRPr>
            </a:lvl6pPr>
            <a:lvl7pPr marL="914400" algn="ctr" fontAlgn="base">
              <a:spcBef>
                <a:spcPct val="0"/>
              </a:spcBef>
              <a:spcAft>
                <a:spcPct val="0"/>
              </a:spcAft>
              <a:defRPr sz="3200" b="1">
                <a:solidFill>
                  <a:srgbClr val="006600"/>
                </a:solidFill>
                <a:latin typeface="Georgia" charset="0"/>
              </a:defRPr>
            </a:lvl7pPr>
            <a:lvl8pPr marL="1371600" algn="ctr" fontAlgn="base">
              <a:spcBef>
                <a:spcPct val="0"/>
              </a:spcBef>
              <a:spcAft>
                <a:spcPct val="0"/>
              </a:spcAft>
              <a:defRPr sz="3200" b="1">
                <a:solidFill>
                  <a:srgbClr val="006600"/>
                </a:solidFill>
                <a:latin typeface="Georgia" charset="0"/>
              </a:defRPr>
            </a:lvl8pPr>
            <a:lvl9pPr marL="1828800" algn="ctr" fontAlgn="base">
              <a:spcBef>
                <a:spcPct val="0"/>
              </a:spcBef>
              <a:spcAft>
                <a:spcPct val="0"/>
              </a:spcAft>
              <a:defRPr sz="3200" b="1">
                <a:solidFill>
                  <a:srgbClr val="006600"/>
                </a:solidFill>
                <a:latin typeface="Georgia" charset="0"/>
              </a:defRPr>
            </a:lvl9pPr>
          </a:lstStyle>
          <a:p>
            <a:r>
              <a:rPr lang="en-US" b="1" dirty="0">
                <a:latin typeface="+mn-lt"/>
              </a:rPr>
              <a:t>Why does surprise occur for installations?</a:t>
            </a:r>
          </a:p>
        </p:txBody>
      </p:sp>
      <p:sp>
        <p:nvSpPr>
          <p:cNvPr id="6" name="Content Placeholder 5">
            <a:extLst>
              <a:ext uri="{FF2B5EF4-FFF2-40B4-BE49-F238E27FC236}">
                <a16:creationId xmlns:a16="http://schemas.microsoft.com/office/drawing/2014/main" id="{B52F5D54-B786-CA19-C154-3CCEBCBAE12A}"/>
              </a:ext>
            </a:extLst>
          </p:cNvPr>
          <p:cNvSpPr txBox="1">
            <a:spLocks/>
          </p:cNvSpPr>
          <p:nvPr/>
        </p:nvSpPr>
        <p:spPr>
          <a:xfrm>
            <a:off x="95002" y="4251365"/>
            <a:ext cx="12020797" cy="1597905"/>
          </a:xfrm>
          <a:prstGeom prst="rect">
            <a:avLst/>
          </a:prstGeom>
        </p:spPr>
        <p:txBody>
          <a:bodyPr vert="horz" lIns="91440" tIns="45720" rIns="91440" bIns="45720" rtlCol="0">
            <a:noAutofit/>
          </a:bodyPr>
          <a:lstStyle>
            <a:lvl1pPr marL="457200" indent="-457200" algn="l" defTabSz="914400" rtl="0" eaLnBrk="1" latinLnBrk="0" hangingPunct="1">
              <a:spcBef>
                <a:spcPts val="0"/>
              </a:spcBef>
              <a:spcAft>
                <a:spcPts val="400"/>
              </a:spcAft>
              <a:buClr>
                <a:srgbClr val="622872"/>
              </a:buClr>
              <a:buFont typeface="Wingdings" panose="05000000000000000000" pitchFamily="2" charset="2"/>
              <a:buChar char="§"/>
              <a:defRPr lang="en-US" sz="3200" kern="1200" noProof="0">
                <a:solidFill>
                  <a:schemeClr val="tx1"/>
                </a:solidFill>
                <a:latin typeface="Arial" panose="020B0604020202020204" pitchFamily="34" charset="0"/>
                <a:ea typeface="+mn-ea"/>
                <a:cs typeface="Arial" panose="020B0604020202020204" pitchFamily="34" charset="0"/>
              </a:defRPr>
            </a:lvl1pPr>
            <a:lvl2pPr marL="801688" indent="-344488" algn="l" defTabSz="914400" rtl="0" eaLnBrk="1" latinLnBrk="0" hangingPunct="1">
              <a:spcBef>
                <a:spcPts val="0"/>
              </a:spcBef>
              <a:spcAft>
                <a:spcPts val="400"/>
              </a:spcAft>
              <a:buFont typeface="Arial" panose="020B0604020202020204" pitchFamily="34" charset="0"/>
              <a:buChar char="•"/>
              <a:defRPr lang="en-US" sz="2800" kern="1200" baseline="0">
                <a:solidFill>
                  <a:srgbClr val="33859B"/>
                </a:solidFill>
                <a:latin typeface="Arial" panose="020B0604020202020204" pitchFamily="34" charset="0"/>
                <a:ea typeface="+mn-ea"/>
                <a:cs typeface="Arial" panose="020B0604020202020204" pitchFamily="34" charset="0"/>
              </a:defRPr>
            </a:lvl2pPr>
            <a:lvl3pPr marL="1089025" indent="-287338" algn="l" defTabSz="914400" rtl="0" eaLnBrk="1" latinLnBrk="0" hangingPunct="1">
              <a:spcBef>
                <a:spcPts val="0"/>
              </a:spcBef>
              <a:spcAft>
                <a:spcPts val="400"/>
              </a:spcAft>
              <a:buFont typeface="Courier New" panose="02070309020205020404" pitchFamily="49" charset="0"/>
              <a:buChar char="­"/>
              <a:defRPr lang="en-US"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1600"/>
              </a:spcAft>
              <a:buNone/>
            </a:pPr>
            <a:r>
              <a:rPr lang="en-US" sz="2400" b="1" dirty="0">
                <a:latin typeface="+mn-lt"/>
                <a:cs typeface="Poppins" pitchFamily="2" charset="77"/>
              </a:rPr>
              <a:t>It occurs in all systems.</a:t>
            </a:r>
            <a:endParaRPr lang="en-US" sz="2400" dirty="0">
              <a:latin typeface="+mn-lt"/>
              <a:cs typeface="Poppins" pitchFamily="2" charset="77"/>
            </a:endParaRPr>
          </a:p>
          <a:p>
            <a:pPr marL="0" indent="0" algn="ctr">
              <a:spcAft>
                <a:spcPts val="1600"/>
              </a:spcAft>
              <a:buNone/>
            </a:pPr>
            <a:r>
              <a:rPr lang="en-US" sz="2400" dirty="0">
                <a:latin typeface="+mn-lt"/>
                <a:cs typeface="Poppins" pitchFamily="2" charset="77"/>
              </a:rPr>
              <a:t>It’s </a:t>
            </a:r>
            <a:r>
              <a:rPr lang="en-US" sz="2400" u="sng" dirty="0">
                <a:latin typeface="+mn-lt"/>
                <a:cs typeface="Poppins" pitchFamily="2" charset="77"/>
              </a:rPr>
              <a:t>not</a:t>
            </a:r>
            <a:r>
              <a:rPr lang="en-US" sz="2400" dirty="0">
                <a:latin typeface="+mn-lt"/>
                <a:cs typeface="Poppins" pitchFamily="2" charset="77"/>
              </a:rPr>
              <a:t> a failure in our ability to know enough, it’s that </a:t>
            </a:r>
            <a:r>
              <a:rPr lang="en-US" sz="2400" b="1" dirty="0">
                <a:latin typeface="+mn-lt"/>
                <a:cs typeface="Poppins" pitchFamily="2" charset="77"/>
              </a:rPr>
              <a:t>things are constantly changing. </a:t>
            </a:r>
          </a:p>
        </p:txBody>
      </p:sp>
      <p:sp>
        <p:nvSpPr>
          <p:cNvPr id="8" name="Slide Number Placeholder 3">
            <a:extLst>
              <a:ext uri="{FF2B5EF4-FFF2-40B4-BE49-F238E27FC236}">
                <a16:creationId xmlns:a16="http://schemas.microsoft.com/office/drawing/2014/main" id="{5CE3342A-850B-28A1-EBB2-FA08969910AC}"/>
              </a:ext>
            </a:extLst>
          </p:cNvPr>
          <p:cNvSpPr txBox="1">
            <a:spLocks/>
          </p:cNvSpPr>
          <p:nvPr/>
        </p:nvSpPr>
        <p:spPr>
          <a:xfrm>
            <a:off x="9982200" y="6540398"/>
            <a:ext cx="2133600" cy="317863"/>
          </a:xfrm>
          <a:prstGeom prst="rect">
            <a:avLst/>
          </a:prstGeom>
        </p:spPr>
        <p:txBody>
          <a:bodyPr/>
          <a:lstStyle>
            <a:defPPr>
              <a:defRPr lang="en-US"/>
            </a:defPPr>
            <a:lvl1pPr marL="0" algn="r" defTabSz="914400" rtl="0" eaLnBrk="1" latinLnBrk="0" hangingPunct="1">
              <a:defRPr sz="1400" b="1" kern="1200">
                <a:solidFill>
                  <a:srgbClr val="33859B"/>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B6FA1C1-D33F-4FC6-9643-A3CAEEEE8F73}" type="slidenum">
              <a:rPr lang="en-US" smtClean="0"/>
              <a:pPr/>
              <a:t>9</a:t>
            </a:fld>
            <a:endParaRPr lang="en-US" dirty="0"/>
          </a:p>
        </p:txBody>
      </p:sp>
      <p:sp>
        <p:nvSpPr>
          <p:cNvPr id="7" name="Rectangle 6">
            <a:extLst>
              <a:ext uri="{FF2B5EF4-FFF2-40B4-BE49-F238E27FC236}">
                <a16:creationId xmlns:a16="http://schemas.microsoft.com/office/drawing/2014/main" id="{5CDE707D-1CFF-E73E-975A-8D4B4527841E}"/>
              </a:ext>
            </a:extLst>
          </p:cNvPr>
          <p:cNvSpPr/>
          <p:nvPr/>
        </p:nvSpPr>
        <p:spPr>
          <a:xfrm>
            <a:off x="677983" y="362015"/>
            <a:ext cx="10792490" cy="5487255"/>
          </a:xfrm>
          <a:prstGeom prst="rect">
            <a:avLst/>
          </a:prstGeom>
          <a:solidFill>
            <a:srgbClr val="FFFFBE"/>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3600" b="1" dirty="0">
              <a:solidFill>
                <a:sysClr val="windowText" lastClr="000000"/>
              </a:solidFill>
            </a:endParaRPr>
          </a:p>
          <a:p>
            <a:pPr lvl="0" algn="ctr"/>
            <a:r>
              <a:rPr lang="en-US" sz="3600" b="1" dirty="0">
                <a:solidFill>
                  <a:sysClr val="windowText" lastClr="000000"/>
                </a:solidFill>
              </a:rPr>
              <a:t>When surprised by extreme events,</a:t>
            </a:r>
          </a:p>
          <a:p>
            <a:pPr lvl="0" algn="ctr"/>
            <a:r>
              <a:rPr lang="en-US" sz="3600" b="1" dirty="0">
                <a:solidFill>
                  <a:sysClr val="windowText" lastClr="000000"/>
                </a:solidFill>
              </a:rPr>
              <a:t>how do infrastructure systems handle challenges</a:t>
            </a:r>
          </a:p>
          <a:p>
            <a:pPr lvl="0" algn="ctr"/>
            <a:r>
              <a:rPr lang="en-US" sz="3600" b="1" dirty="0">
                <a:solidFill>
                  <a:sysClr val="windowText" lastClr="000000"/>
                </a:solidFill>
              </a:rPr>
              <a:t>that fall outside their design envelope?</a:t>
            </a:r>
          </a:p>
          <a:p>
            <a:pPr lvl="0" algn="ctr"/>
            <a:endParaRPr lang="en-US" sz="3600" b="1" dirty="0">
              <a:solidFill>
                <a:sysClr val="windowText" lastClr="000000"/>
              </a:solidFill>
            </a:endParaRPr>
          </a:p>
          <a:p>
            <a:pPr lvl="0" algn="ctr"/>
            <a:r>
              <a:rPr lang="en-US" sz="3200" dirty="0">
                <a:solidFill>
                  <a:sysClr val="windowText" lastClr="000000"/>
                </a:solidFill>
              </a:rPr>
              <a:t>Goal: develop </a:t>
            </a:r>
            <a:r>
              <a:rPr lang="en-US" sz="3200" b="1" dirty="0">
                <a:solidFill>
                  <a:sysClr val="windowText" lastClr="000000"/>
                </a:solidFill>
              </a:rPr>
              <a:t>new theories </a:t>
            </a:r>
            <a:r>
              <a:rPr lang="en-US" sz="3200" dirty="0">
                <a:solidFill>
                  <a:sysClr val="windowText" lastClr="000000"/>
                </a:solidFill>
              </a:rPr>
              <a:t>along with</a:t>
            </a:r>
          </a:p>
          <a:p>
            <a:pPr lvl="0" algn="ctr"/>
            <a:r>
              <a:rPr lang="en-US" sz="3200" b="1" dirty="0">
                <a:solidFill>
                  <a:sysClr val="windowText" lastClr="000000"/>
                </a:solidFill>
              </a:rPr>
              <a:t>novel training techniques, exercises, and experiences</a:t>
            </a:r>
            <a:r>
              <a:rPr lang="en-US" sz="3200" dirty="0">
                <a:solidFill>
                  <a:sysClr val="windowText" lastClr="000000"/>
                </a:solidFill>
              </a:rPr>
              <a:t> </a:t>
            </a:r>
          </a:p>
          <a:p>
            <a:pPr lvl="0" algn="ctr"/>
            <a:r>
              <a:rPr lang="en-US" sz="3200" dirty="0">
                <a:solidFill>
                  <a:sysClr val="windowText" lastClr="000000"/>
                </a:solidFill>
              </a:rPr>
              <a:t>that accelerate development of expertise</a:t>
            </a:r>
          </a:p>
          <a:p>
            <a:pPr lvl="0" algn="ctr"/>
            <a:r>
              <a:rPr lang="en-US" sz="3200" dirty="0">
                <a:solidFill>
                  <a:sysClr val="windowText" lastClr="000000"/>
                </a:solidFill>
              </a:rPr>
              <a:t>for integration of surprise into adaptive response of infrastructure systems and personnel.</a:t>
            </a:r>
          </a:p>
          <a:p>
            <a:pPr lvl="0" algn="ctr"/>
            <a:endParaRPr lang="en-US" sz="3600" b="1" dirty="0">
              <a:solidFill>
                <a:sysClr val="windowText" lastClr="000000"/>
              </a:solidFill>
            </a:endParaRPr>
          </a:p>
        </p:txBody>
      </p:sp>
    </p:spTree>
    <p:extLst>
      <p:ext uri="{BB962C8B-B14F-4D97-AF65-F5344CB8AC3E}">
        <p14:creationId xmlns:p14="http://schemas.microsoft.com/office/powerpoint/2010/main" val="4157040129"/>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004987"/>
      </a:accent1>
      <a:accent2>
        <a:srgbClr val="006647"/>
      </a:accent2>
      <a:accent3>
        <a:srgbClr val="6B1E74"/>
      </a:accent3>
      <a:accent4>
        <a:srgbClr val="FFC000"/>
      </a:accent4>
      <a:accent5>
        <a:srgbClr val="000000"/>
      </a:accent5>
      <a:accent6>
        <a:srgbClr val="FFFFFF"/>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RDPESTCPSymposiumTemplateFinal.potx" id="{9785C051-CE14-4F52-86E6-472CA3F0384E}" vid="{7FD794C4-0440-472B-B403-CA73A2EF7C27}"/>
    </a:ext>
  </a:extLst>
</a:theme>
</file>

<file path=ppt/theme/theme2.xml><?xml version="1.0" encoding="utf-8"?>
<a:theme xmlns:a="http://schemas.openxmlformats.org/drawingml/2006/main" name="FY17 SERDP Theme">
  <a:themeElements>
    <a:clrScheme name="Custom 2">
      <a:dk1>
        <a:srgbClr val="000000"/>
      </a:dk1>
      <a:lt1>
        <a:srgbClr val="FFFFFF"/>
      </a:lt1>
      <a:dk2>
        <a:srgbClr val="000000"/>
      </a:dk2>
      <a:lt2>
        <a:srgbClr val="000000"/>
      </a:lt2>
      <a:accent1>
        <a:srgbClr val="0D609C"/>
      </a:accent1>
      <a:accent2>
        <a:srgbClr val="1F4994"/>
      </a:accent2>
      <a:accent3>
        <a:srgbClr val="000000"/>
      </a:accent3>
      <a:accent4>
        <a:srgbClr val="DADADA"/>
      </a:accent4>
      <a:accent5>
        <a:srgbClr val="C6C6C1"/>
      </a:accent5>
      <a:accent6>
        <a:srgbClr val="696A6A"/>
      </a:accent6>
      <a:hlink>
        <a:srgbClr val="094875"/>
      </a:hlink>
      <a:folHlink>
        <a:srgbClr val="91E98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B63CE6E4E529A49A61A21528644A838" ma:contentTypeVersion="13" ma:contentTypeDescription="Create a new document." ma:contentTypeScope="" ma:versionID="d28c4ae579b9423a852fbc8309120fb2">
  <xsd:schema xmlns:xsd="http://www.w3.org/2001/XMLSchema" xmlns:xs="http://www.w3.org/2001/XMLSchema" xmlns:p="http://schemas.microsoft.com/office/2006/metadata/properties" xmlns:ns2="34ba5939-51c5-4ccc-a934-f6ce3fdc3dbd" xmlns:ns3="ef8f0426-4313-429c-93ea-5f56b643f096" targetNamespace="http://schemas.microsoft.com/office/2006/metadata/properties" ma:root="true" ma:fieldsID="5e3a7b847630f47687db67a6c3ccd814" ns2:_="" ns3:_="">
    <xsd:import namespace="34ba5939-51c5-4ccc-a934-f6ce3fdc3dbd"/>
    <xsd:import namespace="ef8f0426-4313-429c-93ea-5f56b643f0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ba5939-51c5-4ccc-a934-f6ce3fdc3dbd"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AutoTags" ma:index="6" nillable="true" ma:displayName="Tags" ma:internalName="MediaServiceAutoTags" ma:readOnly="true">
      <xsd:simpleType>
        <xsd:restriction base="dms:Text"/>
      </xsd:simpleType>
    </xsd:element>
    <xsd:element name="MediaServiceOCR" ma:index="7" nillable="true" ma:displayName="Extracted Text" ma:internalName="MediaServiceOCR" ma:readOnly="true">
      <xsd:simpleType>
        <xsd:restriction base="dms:Note">
          <xsd:maxLength value="255"/>
        </xsd:restriction>
      </xsd:simpleType>
    </xsd:element>
    <xsd:element name="MediaServiceGenerationTime" ma:index="8" nillable="true" ma:displayName="MediaServiceGenerationTime" ma:hidden="true" ma:internalName="MediaServiceGenerationTime" ma:readOnly="true">
      <xsd:simpleType>
        <xsd:restriction base="dms:Text"/>
      </xsd:simpleType>
    </xsd:element>
    <xsd:element name="MediaServiceEventHashCode" ma:index="9"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e03786b-7b34-4d5f-a8ee-586c7f7c0446"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8f0426-4313-429c-93ea-5f56b643f096"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389f39f6-5f9b-4fbc-8853-057715d2ab51}" ma:internalName="TaxCatchAll" ma:showField="CatchAllData" ma:web="ef8f0426-4313-429c-93ea-5f56b643f0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f8f0426-4313-429c-93ea-5f56b643f096" xsi:nil="true"/>
    <lcf76f155ced4ddcb4097134ff3c332f xmlns="34ba5939-51c5-4ccc-a934-f6ce3fdc3d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75B832E-AF40-4C82-9263-05DB4BC98373}">
  <ds:schemaRefs>
    <ds:schemaRef ds:uri="http://schemas.microsoft.com/sharepoint/v3/contenttype/forms"/>
  </ds:schemaRefs>
</ds:datastoreItem>
</file>

<file path=customXml/itemProps2.xml><?xml version="1.0" encoding="utf-8"?>
<ds:datastoreItem xmlns:ds="http://schemas.openxmlformats.org/officeDocument/2006/customXml" ds:itemID="{CB5672AB-6F10-40E6-8C77-A45D2BD866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ba5939-51c5-4ccc-a934-f6ce3fdc3dbd"/>
    <ds:schemaRef ds:uri="ef8f0426-4313-429c-93ea-5f56b643f0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BF6098-AE72-43BF-9C7B-86383696A836}">
  <ds:schemaRefs>
    <ds:schemaRef ds:uri="http://www.w3.org/XML/1998/namespace"/>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34ba5939-51c5-4ccc-a934-f6ce3fdc3dbd"/>
    <ds:schemaRef ds:uri="ef8f0426-4313-429c-93ea-5f56b643f096"/>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Symposium Update Meeting (7-11)</Template>
  <TotalTime>2084</TotalTime>
  <Words>3357</Words>
  <Application>Microsoft Macintosh PowerPoint</Application>
  <PresentationFormat>Widescreen</PresentationFormat>
  <Paragraphs>325</Paragraphs>
  <Slides>25</Slides>
  <Notes>15</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ＭＳ Ｐゴシック</vt:lpstr>
      <vt:lpstr>Arial</vt:lpstr>
      <vt:lpstr>Arial Narrow</vt:lpstr>
      <vt:lpstr>Calibri</vt:lpstr>
      <vt:lpstr>Georgia</vt:lpstr>
      <vt:lpstr>Poppins</vt:lpstr>
      <vt:lpstr>Source Sans Pro</vt:lpstr>
      <vt:lpstr>Wingdings</vt:lpstr>
      <vt:lpstr>Office Theme</vt:lpstr>
      <vt:lpstr>FY17 SERDP Theme</vt:lpstr>
      <vt:lpstr>Advancing Resilience Theory and Tools to Combat Environmental Surprise</vt:lpstr>
      <vt:lpstr>RC21-C2-1233: Advancing Resilience Theory  and Tools to Combat Environmental Surprise 2021-2025</vt:lpstr>
      <vt:lpstr>We are living in a world of [climate-driven] surprise.</vt:lpstr>
      <vt:lpstr>An escalating number of disasters and costs since 2000</vt:lpstr>
      <vt:lpstr>Climate-driven events challenge military installations</vt:lpstr>
      <vt:lpstr>Climate-driven events challenge military installations</vt:lpstr>
      <vt:lpstr>Can we observe these types of surprise-related events on military installations? What are the sources of surprise (in climate-driven events)? </vt:lpstr>
      <vt:lpstr>Where does surprise occur for installations?</vt:lpstr>
      <vt:lpstr>Where does surprise occur for installations?</vt:lpstr>
      <vt:lpstr>The “Resilience Curve” is a Poor Model of Resilience</vt:lpstr>
      <vt:lpstr>When surprised by extreme events, how do infrastructure systems handle challenges that fall outside their design envelope?</vt:lpstr>
      <vt:lpstr>When surprised by extreme events, how do infrastructure systems handle challenges that fall outside their design envelope?</vt:lpstr>
      <vt:lpstr>Surprise has been studied in a technical way</vt:lpstr>
      <vt:lpstr>Surprise has been studied in a technical way</vt:lpstr>
      <vt:lpstr>Better prediction (e.g., via AI/ML) will be insufficient!</vt:lpstr>
      <vt:lpstr>How to create controlled conditions of surprise?</vt:lpstr>
      <vt:lpstr>We have developed a sandbox-style virtual world  suitable for supporting infrastructure analyses, experiments, and exercises </vt:lpstr>
      <vt:lpstr>We have developed a sandbox-style virtual world  suitable for supporting infrastructure analyses, experiments, and exercises </vt:lpstr>
      <vt:lpstr>LCDR Olive Oliveros, “Power System Benchmarks for Infrastructure in Naval Installations” M.S. Thesis in Operations Research, NPS, Sept. 2023*</vt:lpstr>
      <vt:lpstr>Dysruption: The Game</vt:lpstr>
      <vt:lpstr>Dysruption Game: A notional fuel network</vt:lpstr>
      <vt:lpstr>Training &amp; Education</vt:lpstr>
      <vt:lpstr>Training techniques, exercises, and experiences to accelerate development of expertise for adaptive response to surprise</vt:lpstr>
      <vt:lpstr>Key Messages</vt:lpstr>
      <vt:lpstr>References</vt:lpstr>
    </vt:vector>
  </TitlesOfParts>
  <Company>Noblis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Symposium Update Meeting</dc:title>
  <dc:creator>Cifa, Matthew L.</dc:creator>
  <cp:lastModifiedBy>Alderson, David (Dave) (CIV)</cp:lastModifiedBy>
  <cp:revision>74</cp:revision>
  <dcterms:created xsi:type="dcterms:W3CDTF">2017-06-22T13:51:51Z</dcterms:created>
  <dcterms:modified xsi:type="dcterms:W3CDTF">2024-04-25T16:33:51Z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0x0101006B63CE6E4E529A49A61A21528644A838</vt:lpwstr>
  </property>
  <property fmtid="{D5CDD505-2E9C-101B-9397-08002B2CF9AE}" pid="3" name="AuthorIds_UIVersion_1024">
    <vt:lpwstr>33</vt:lpwstr>
  </property>
  <property fmtid="{D5CDD505-2E9C-101B-9397-08002B2CF9AE}" pid="4" name="Order">
    <vt:r8>10900</vt:r8>
  </property>
  <property fmtid="{D5CDD505-2E9C-101B-9397-08002B2CF9AE}" pid="5" name="_ExtendedDescription">
    <vt:lpwstr/>
  </property>
  <property fmtid="{D5CDD505-2E9C-101B-9397-08002B2CF9AE}" pid="6" name="MediaServiceImageTags">
    <vt:lpwstr/>
  </property>
</Properties>
</file>